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3" r:id="rId2"/>
    <p:sldMasterId id="2147483657" r:id="rId3"/>
    <p:sldMasterId id="2147483655" r:id="rId4"/>
    <p:sldMasterId id="2147483658" r:id="rId5"/>
  </p:sldMasterIdLst>
  <p:notesMasterIdLst>
    <p:notesMasterId r:id="rId45"/>
  </p:notesMasterIdLst>
  <p:sldIdLst>
    <p:sldId id="436" r:id="rId6"/>
    <p:sldId id="839" r:id="rId7"/>
    <p:sldId id="610" r:id="rId8"/>
    <p:sldId id="852" r:id="rId9"/>
    <p:sldId id="805" r:id="rId10"/>
    <p:sldId id="862" r:id="rId11"/>
    <p:sldId id="831" r:id="rId12"/>
    <p:sldId id="832" r:id="rId13"/>
    <p:sldId id="856" r:id="rId14"/>
    <p:sldId id="834" r:id="rId15"/>
    <p:sldId id="854" r:id="rId16"/>
    <p:sldId id="577" r:id="rId17"/>
    <p:sldId id="806" r:id="rId18"/>
    <p:sldId id="855" r:id="rId19"/>
    <p:sldId id="863" r:id="rId20"/>
    <p:sldId id="864" r:id="rId21"/>
    <p:sldId id="865" r:id="rId22"/>
    <p:sldId id="860" r:id="rId23"/>
    <p:sldId id="841" r:id="rId24"/>
    <p:sldId id="842" r:id="rId25"/>
    <p:sldId id="843" r:id="rId26"/>
    <p:sldId id="858" r:id="rId27"/>
    <p:sldId id="859" r:id="rId28"/>
    <p:sldId id="861" r:id="rId29"/>
    <p:sldId id="496" r:id="rId30"/>
    <p:sldId id="521" r:id="rId31"/>
    <p:sldId id="545" r:id="rId32"/>
    <p:sldId id="795" r:id="rId33"/>
    <p:sldId id="796" r:id="rId34"/>
    <p:sldId id="797" r:id="rId35"/>
    <p:sldId id="857" r:id="rId36"/>
    <p:sldId id="692" r:id="rId37"/>
    <p:sldId id="801" r:id="rId38"/>
    <p:sldId id="802" r:id="rId39"/>
    <p:sldId id="803" r:id="rId40"/>
    <p:sldId id="813" r:id="rId41"/>
    <p:sldId id="747" r:id="rId42"/>
    <p:sldId id="739" r:id="rId43"/>
    <p:sldId id="80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663300"/>
    <a:srgbClr val="FFC000"/>
    <a:srgbClr val="FFFF00"/>
    <a:srgbClr val="33CCFF"/>
    <a:srgbClr val="6699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0"/>
    </p:cViewPr>
  </p:sorterViewPr>
  <p:gridSpacing cx="78027213" cy="78027213"/>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0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7171" name="Rectangle 3"/>
          <p:cNvSpPr>
            <a:spLocks noGrp="1" noChangeArrowheads="1"/>
          </p:cNvSpPr>
          <p:nvPr>
            <p:ph type="dt" idx="1"/>
          </p:nvPr>
        </p:nvSpPr>
        <p:spPr bwMode="auto">
          <a:xfrm>
            <a:off x="3883025"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63492"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0213"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3025" y="8685213"/>
            <a:ext cx="2973388"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91191DB7-083B-4BB5-9D32-9681580FD1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7.xml"/><Relationship Id="rId4" Type="http://schemas.openxmlformats.org/officeDocument/2006/relationships/image" Target="../media/image64.png"/></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hemeOverride" Target="../theme/themeOverride8.xml"/><Relationship Id="rId4" Type="http://schemas.openxmlformats.org/officeDocument/2006/relationships/image" Target="../media/image64.png"/></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2032000" y="511175"/>
            <a:ext cx="2689225" cy="2017713"/>
          </a:xfrm>
        </p:spPr>
      </p:sp>
      <p:sp>
        <p:nvSpPr>
          <p:cNvPr id="67587" name="Rectangle 3"/>
          <p:cNvSpPr>
            <a:spLocks noGrp="1" noChangeArrowheads="1"/>
          </p:cNvSpPr>
          <p:nvPr>
            <p:ph type="body" idx="1"/>
          </p:nvPr>
        </p:nvSpPr>
        <p:spPr>
          <a:xfrm>
            <a:off x="912813" y="2603500"/>
            <a:ext cx="7942262" cy="3702050"/>
          </a:xfrm>
          <a:noFill/>
          <a:ln/>
        </p:spPr>
        <p:txBody>
          <a:bodyPr lIns="89720" tIns="44859" rIns="89720" bIns="44859"/>
          <a:lstStyle/>
          <a:p>
            <a:r>
              <a:rPr lang="en-US" smtClean="0">
                <a:latin typeface="Arial" charset="0"/>
                <a:cs typeface="Arial" charset="0"/>
              </a:rPr>
              <a:t>Now let’s talk about a revolutionary new device from CLEAR - the CLEAR Spot Personal Hotspot.</a:t>
            </a:r>
          </a:p>
          <a:p>
            <a:endParaRPr lang="en-US" smtClean="0">
              <a:latin typeface="Arial" charset="0"/>
              <a:cs typeface="Arial" charset="0"/>
            </a:endParaRPr>
          </a:p>
          <a:p>
            <a:r>
              <a:rPr lang="en-US" smtClean="0">
                <a:latin typeface="Arial" charset="0"/>
                <a:cs typeface="Arial" charset="0"/>
              </a:rPr>
              <a:t>This amazing little device allows Wi-Fi enabled devices to access CLEAR’s WiMAX network, and has a four-hour rechargeable battery life (it can also run on AC power).</a:t>
            </a:r>
          </a:p>
          <a:p>
            <a:endParaRPr lang="en-US" smtClean="0">
              <a:latin typeface="Arial" charset="0"/>
              <a:cs typeface="Arial" charset="0"/>
            </a:endParaRPr>
          </a:p>
          <a:p>
            <a:r>
              <a:rPr lang="en-US" smtClean="0">
                <a:latin typeface="Arial" charset="0"/>
                <a:cs typeface="Arial" charset="0"/>
              </a:rPr>
              <a:t>So for a one-time cost of $139, customers can connect their Wi-Fi devices at broadband speeds anywhere within a CLEAR coverage area!</a:t>
            </a:r>
          </a:p>
          <a:p>
            <a:r>
              <a:rPr lang="en-US" smtClean="0">
                <a:latin typeface="Arial" charset="0"/>
                <a:cs typeface="Arial"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741363" y="685800"/>
            <a:ext cx="3584575" cy="2687638"/>
          </a:xfrm>
        </p:spPr>
      </p:sp>
      <p:sp>
        <p:nvSpPr>
          <p:cNvPr id="94211" name="Notes Placeholder 2"/>
          <p:cNvSpPr>
            <a:spLocks noGrp="1"/>
          </p:cNvSpPr>
          <p:nvPr>
            <p:ph type="body" idx="1"/>
          </p:nvPr>
        </p:nvSpPr>
        <p:spPr>
          <a:noFill/>
          <a:ln/>
        </p:spPr>
        <p:txBody>
          <a:bodyPr/>
          <a:lstStyle/>
          <a:p>
            <a:endParaRPr lang="en-US" smtClean="0">
              <a:latin typeface="Arial" charset="0"/>
              <a:ea typeface="MS PGothic" pitchFamily="34" charset="-128"/>
              <a:cs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741363" y="685800"/>
            <a:ext cx="3584575" cy="2687638"/>
          </a:xfrm>
        </p:spPr>
      </p:sp>
      <p:sp>
        <p:nvSpPr>
          <p:cNvPr id="96259" name="Notes Placeholder 2"/>
          <p:cNvSpPr>
            <a:spLocks noGrp="1"/>
          </p:cNvSpPr>
          <p:nvPr>
            <p:ph type="body" idx="1"/>
          </p:nvPr>
        </p:nvSpPr>
        <p:spPr>
          <a:noFill/>
          <a:ln/>
        </p:spPr>
        <p:txBody>
          <a:bodyPr/>
          <a:lstStyle/>
          <a:p>
            <a:endParaRPr lang="en-US" smtClean="0">
              <a:latin typeface="Arial" charset="0"/>
              <a:ea typeface="MS PGothic" pitchFamily="34" charset="-128"/>
              <a:cs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xfrm>
            <a:off x="741363" y="684213"/>
            <a:ext cx="3584575" cy="2689225"/>
          </a:xfrm>
          <a:ln>
            <a:solidFill>
              <a:srgbClr val="000000"/>
            </a:solidFill>
          </a:ln>
        </p:spPr>
      </p:sp>
      <p:sp>
        <p:nvSpPr>
          <p:cNvPr id="100354" name="Notes Placeholder 2"/>
          <p:cNvSpPr>
            <a:spLocks noGrp="1"/>
          </p:cNvSpPr>
          <p:nvPr>
            <p:ph type="body" idx="1"/>
          </p:nvPr>
        </p:nvSpPr>
        <p:spPr>
          <a:noFill/>
          <a:ln/>
        </p:spPr>
        <p:txBody>
          <a:bodyPr/>
          <a:lstStyle/>
          <a:p>
            <a:pPr>
              <a:spcBef>
                <a:spcPct val="0"/>
              </a:spcBef>
            </a:pPr>
            <a:endParaRPr lang="en-US" smtClean="0">
              <a:latin typeface="Arial" charset="0"/>
              <a:cs typeface="Arial" charset="0"/>
            </a:endParaRPr>
          </a:p>
        </p:txBody>
      </p:sp>
      <p:sp>
        <p:nvSpPr>
          <p:cNvPr id="110596" name="Slide Number Placeholder 3"/>
          <p:cNvSpPr>
            <a:spLocks noGrp="1"/>
          </p:cNvSpPr>
          <p:nvPr>
            <p:ph type="sldNum" sz="quarter" idx="5"/>
          </p:nvPr>
        </p:nvSpPr>
        <p:spPr/>
        <p:txBody>
          <a:bodyPr lIns="91432" tIns="45716" rIns="91432" bIns="45716"/>
          <a:lstStyle/>
          <a:p>
            <a:pPr>
              <a:defRPr/>
            </a:pPr>
            <a:fld id="{2B152A71-4A16-4E83-89DA-A4EF3DAAB909}" type="slidenum">
              <a:rPr lang="en-US"/>
              <a:pPr>
                <a:defRPr/>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Rot="1" noChangeAspect="1" noChangeArrowheads="1" noTextEdit="1"/>
          </p:cNvSpPr>
          <p:nvPr>
            <p:ph type="sldImg"/>
          </p:nvPr>
        </p:nvSpPr>
        <p:spPr>
          <a:xfrm>
            <a:off x="741363" y="684213"/>
            <a:ext cx="3584575" cy="2689225"/>
          </a:xfrm>
        </p:spPr>
      </p:sp>
      <p:sp>
        <p:nvSpPr>
          <p:cNvPr id="109571" name="Rectangle 7"/>
          <p:cNvSpPr>
            <a:spLocks noGrp="1" noChangeArrowheads="1"/>
          </p:cNvSpPr>
          <p:nvPr>
            <p:ph type="body" idx="1"/>
          </p:nvPr>
        </p:nvSpPr>
        <p:spPr>
          <a:xfrm>
            <a:off x="685800" y="3473450"/>
            <a:ext cx="5957888" cy="4935538"/>
          </a:xfrm>
          <a:noFill/>
          <a:ln/>
        </p:spPr>
        <p:txBody>
          <a:bodyPr lIns="89720" tIns="44859" rIns="89720" bIns="44859"/>
          <a:lstStyle/>
          <a:p>
            <a:r>
              <a:rPr lang="en-US" b="1" i="1" smtClean="0">
                <a:latin typeface="Arial" charset="0"/>
                <a:cs typeface="Arial" charset="0"/>
              </a:rPr>
              <a:t>“Any final questions before we end the training?”</a:t>
            </a:r>
          </a:p>
          <a:p>
            <a:endParaRPr lang="en-US" b="1" i="1" smtClean="0">
              <a:latin typeface="Arial" charset="0"/>
              <a:cs typeface="Arial" charset="0"/>
            </a:endParaRPr>
          </a:p>
          <a:p>
            <a:r>
              <a:rPr lang="en-US" b="1" i="1" smtClean="0">
                <a:latin typeface="Arial" charset="0"/>
                <a:cs typeface="Arial" charset="0"/>
              </a:rPr>
              <a:t>Wrap the session by thanking the participants for their time and attention, and wishing them all the best of luck in their CLEAR careers.</a:t>
            </a:r>
          </a:p>
        </p:txBody>
      </p:sp>
      <p:pic>
        <p:nvPicPr>
          <p:cNvPr id="109572" name="Picture 16" descr="j0433797"/>
          <p:cNvPicPr>
            <a:picLocks noChangeAspect="1" noChangeArrowheads="1"/>
          </p:cNvPicPr>
          <p:nvPr/>
        </p:nvPicPr>
        <p:blipFill>
          <a:blip r:embed="rId4"/>
          <a:srcRect/>
          <a:stretch>
            <a:fillRect/>
          </a:stretch>
        </p:blipFill>
        <p:spPr bwMode="auto">
          <a:xfrm>
            <a:off x="176213" y="3467100"/>
            <a:ext cx="598487" cy="609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6738" name="Rectangle 6"/>
          <p:cNvSpPr>
            <a:spLocks noGrp="1" noRot="1" noChangeAspect="1" noChangeArrowheads="1" noTextEdit="1"/>
          </p:cNvSpPr>
          <p:nvPr>
            <p:ph type="sldImg"/>
          </p:nvPr>
        </p:nvSpPr>
        <p:spPr>
          <a:xfrm>
            <a:off x="741363" y="684213"/>
            <a:ext cx="3584575" cy="2689225"/>
          </a:xfrm>
        </p:spPr>
      </p:sp>
      <p:sp>
        <p:nvSpPr>
          <p:cNvPr id="116739" name="Rectangle 7"/>
          <p:cNvSpPr>
            <a:spLocks noGrp="1" noChangeArrowheads="1"/>
          </p:cNvSpPr>
          <p:nvPr>
            <p:ph type="body" idx="1"/>
          </p:nvPr>
        </p:nvSpPr>
        <p:spPr>
          <a:xfrm>
            <a:off x="685800" y="3473450"/>
            <a:ext cx="5957888" cy="4935538"/>
          </a:xfrm>
          <a:noFill/>
          <a:ln/>
        </p:spPr>
        <p:txBody>
          <a:bodyPr lIns="89720" tIns="44859" rIns="89720" bIns="44859"/>
          <a:lstStyle/>
          <a:p>
            <a:r>
              <a:rPr lang="en-US" b="1" i="1" smtClean="0">
                <a:latin typeface="Arial" charset="0"/>
                <a:cs typeface="Arial" charset="0"/>
              </a:rPr>
              <a:t>“Any final questions before we end the training?”</a:t>
            </a:r>
          </a:p>
          <a:p>
            <a:endParaRPr lang="en-US" b="1" i="1" smtClean="0">
              <a:latin typeface="Arial" charset="0"/>
              <a:cs typeface="Arial" charset="0"/>
            </a:endParaRPr>
          </a:p>
          <a:p>
            <a:r>
              <a:rPr lang="en-US" b="1" i="1" smtClean="0">
                <a:latin typeface="Arial" charset="0"/>
                <a:cs typeface="Arial" charset="0"/>
              </a:rPr>
              <a:t>Wrap the session by thanking the participants for their time and attention, and wishing them all the best of luck in their CLEAR careers.</a:t>
            </a:r>
          </a:p>
        </p:txBody>
      </p:sp>
      <p:pic>
        <p:nvPicPr>
          <p:cNvPr id="116740" name="Picture 16" descr="j0433797"/>
          <p:cNvPicPr>
            <a:picLocks noChangeAspect="1" noChangeArrowheads="1"/>
          </p:cNvPicPr>
          <p:nvPr/>
        </p:nvPicPr>
        <p:blipFill>
          <a:blip r:embed="rId4"/>
          <a:srcRect/>
          <a:stretch>
            <a:fillRect/>
          </a:stretch>
        </p:blipFill>
        <p:spPr bwMode="auto">
          <a:xfrm>
            <a:off x="176213" y="3467100"/>
            <a:ext cx="598487" cy="609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741363" y="684213"/>
            <a:ext cx="3584575" cy="2689225"/>
          </a:xfrm>
        </p:spPr>
      </p:sp>
      <p:sp>
        <p:nvSpPr>
          <p:cNvPr id="118787" name="Rectangle 3"/>
          <p:cNvSpPr>
            <a:spLocks noGrp="1" noChangeArrowheads="1"/>
          </p:cNvSpPr>
          <p:nvPr>
            <p:ph type="body" idx="1"/>
          </p:nvPr>
        </p:nvSpPr>
        <p:spPr>
          <a:noFill/>
          <a:ln/>
        </p:spPr>
        <p:txBody>
          <a:bodyPr/>
          <a:lstStyle/>
          <a:p>
            <a:pPr>
              <a:buFontTx/>
              <a:buChar char="-"/>
            </a:pPr>
            <a:endParaRPr lang="en-US" smtClean="0">
              <a:latin typeface="Arial" charset="0"/>
              <a:cs typeface="Arial" charset="0"/>
            </a:endParaRPr>
          </a:p>
          <a:p>
            <a:endParaRPr lang="en-US" smtClean="0">
              <a:latin typeface="Arial" charset="0"/>
              <a:cs typeface="Arial" charset="0"/>
            </a:endParaRPr>
          </a:p>
        </p:txBody>
      </p:sp>
      <p:sp>
        <p:nvSpPr>
          <p:cNvPr id="118788" name="Slide Number Placeholder 3"/>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2357" tIns="46178" rIns="92357" bIns="46178" anchor="b"/>
          <a:lstStyle/>
          <a:p>
            <a:pPr algn="r" defTabSz="920750"/>
            <a:fld id="{C56141DC-45DF-4222-98C1-8023D0018CDC}" type="slidenum">
              <a:rPr lang="en-US" sz="1300">
                <a:latin typeface="Tahoma" pitchFamily="34" charset="0"/>
              </a:rPr>
              <a:pPr algn="r" defTabSz="920750"/>
              <a:t>39</a:t>
            </a:fld>
            <a:endParaRPr lang="en-US" sz="1300">
              <a:latin typeface="Tahoma"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2032000" y="511175"/>
            <a:ext cx="2689225" cy="2017713"/>
          </a:xfrm>
        </p:spPr>
      </p:sp>
      <p:sp>
        <p:nvSpPr>
          <p:cNvPr id="70659" name="Rectangle 3"/>
          <p:cNvSpPr>
            <a:spLocks noGrp="1" noChangeArrowheads="1"/>
          </p:cNvSpPr>
          <p:nvPr>
            <p:ph type="body" idx="1"/>
          </p:nvPr>
        </p:nvSpPr>
        <p:spPr>
          <a:xfrm>
            <a:off x="912813" y="2603500"/>
            <a:ext cx="7942262" cy="3702050"/>
          </a:xfrm>
          <a:noFill/>
          <a:ln/>
        </p:spPr>
        <p:txBody>
          <a:bodyPr lIns="89720" tIns="44859" rIns="89720" bIns="44859"/>
          <a:lstStyle/>
          <a:p>
            <a:r>
              <a:rPr lang="en-US" smtClean="0">
                <a:latin typeface="Arial" charset="0"/>
                <a:cs typeface="Arial" charset="0"/>
              </a:rPr>
              <a:t>Now let’s talk about a revolutionary new device from CLEAR - the CLEAR Spot Personal Hotspot.</a:t>
            </a:r>
          </a:p>
          <a:p>
            <a:endParaRPr lang="en-US" smtClean="0">
              <a:latin typeface="Arial" charset="0"/>
              <a:cs typeface="Arial" charset="0"/>
            </a:endParaRPr>
          </a:p>
          <a:p>
            <a:r>
              <a:rPr lang="en-US" smtClean="0">
                <a:latin typeface="Arial" charset="0"/>
                <a:cs typeface="Arial" charset="0"/>
              </a:rPr>
              <a:t>This amazing little device allows Wi-Fi enabled devices to access CLEAR’s WiMAX network, and has a four-hour rechargeable battery life (it can also run on AC power).</a:t>
            </a:r>
          </a:p>
          <a:p>
            <a:endParaRPr lang="en-US" smtClean="0">
              <a:latin typeface="Arial" charset="0"/>
              <a:cs typeface="Arial" charset="0"/>
            </a:endParaRPr>
          </a:p>
          <a:p>
            <a:r>
              <a:rPr lang="en-US" smtClean="0">
                <a:latin typeface="Arial" charset="0"/>
                <a:cs typeface="Arial" charset="0"/>
              </a:rPr>
              <a:t>So for a one-time cost of $139, customers can connect their Wi-Fi devices at broadband speeds anywhere within a CLEAR coverage area!</a:t>
            </a:r>
          </a:p>
          <a:p>
            <a:r>
              <a:rPr lang="en-US" smtClean="0">
                <a:latin typeface="Arial" charset="0"/>
                <a:cs typeface="Arial"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2032000" y="511175"/>
            <a:ext cx="2689225" cy="2017713"/>
          </a:xfrm>
        </p:spPr>
      </p:sp>
      <p:sp>
        <p:nvSpPr>
          <p:cNvPr id="72707" name="Rectangle 3"/>
          <p:cNvSpPr>
            <a:spLocks noGrp="1" noChangeArrowheads="1"/>
          </p:cNvSpPr>
          <p:nvPr>
            <p:ph type="body" idx="1"/>
          </p:nvPr>
        </p:nvSpPr>
        <p:spPr>
          <a:xfrm>
            <a:off x="912813" y="2603500"/>
            <a:ext cx="7942262" cy="3702050"/>
          </a:xfrm>
          <a:noFill/>
          <a:ln/>
        </p:spPr>
        <p:txBody>
          <a:bodyPr lIns="89720" tIns="44859" rIns="89720" bIns="44859"/>
          <a:lstStyle/>
          <a:p>
            <a:r>
              <a:rPr lang="en-US" smtClean="0">
                <a:latin typeface="Arial" charset="0"/>
                <a:cs typeface="Arial" charset="0"/>
              </a:rPr>
              <a:t>Now let’s talk about a revolutionary new device from CLEAR - the CLEAR Spot Personal Hotspot.</a:t>
            </a:r>
          </a:p>
          <a:p>
            <a:endParaRPr lang="en-US" smtClean="0">
              <a:latin typeface="Arial" charset="0"/>
              <a:cs typeface="Arial" charset="0"/>
            </a:endParaRPr>
          </a:p>
          <a:p>
            <a:r>
              <a:rPr lang="en-US" smtClean="0">
                <a:latin typeface="Arial" charset="0"/>
                <a:cs typeface="Arial" charset="0"/>
              </a:rPr>
              <a:t>This amazing little device allows Wi-Fi enabled devices to access CLEAR’s WiMAX network, and has a four-hour rechargeable battery life (it can also run on AC power).</a:t>
            </a:r>
          </a:p>
          <a:p>
            <a:endParaRPr lang="en-US" smtClean="0">
              <a:latin typeface="Arial" charset="0"/>
              <a:cs typeface="Arial" charset="0"/>
            </a:endParaRPr>
          </a:p>
          <a:p>
            <a:r>
              <a:rPr lang="en-US" smtClean="0">
                <a:latin typeface="Arial" charset="0"/>
                <a:cs typeface="Arial" charset="0"/>
              </a:rPr>
              <a:t>So for a one-time cost of $139, customers can connect their Wi-Fi devices at broadband speeds anywhere within a CLEAR coverage area!</a:t>
            </a:r>
          </a:p>
          <a:p>
            <a:r>
              <a:rPr lang="en-US" smtClean="0">
                <a:latin typeface="Arial" charset="0"/>
                <a:cs typeface="Arial"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a:solidFill>
              <a:srgbClr val="000000"/>
            </a:solidFill>
          </a:ln>
        </p:spPr>
      </p:sp>
      <p:sp>
        <p:nvSpPr>
          <p:cNvPr id="75778" name="Notes Placeholder 2"/>
          <p:cNvSpPr>
            <a:spLocks noGrp="1"/>
          </p:cNvSpPr>
          <p:nvPr>
            <p:ph type="body" idx="1"/>
          </p:nvPr>
        </p:nvSpPr>
        <p:spPr>
          <a:noFill/>
          <a:ln/>
        </p:spPr>
        <p:txBody>
          <a:bodyPr/>
          <a:lstStyle/>
          <a:p>
            <a:pPr eaLnBrk="1" hangingPunct="1">
              <a:spcBef>
                <a:spcPct val="0"/>
              </a:spcBef>
            </a:pPr>
            <a:endParaRPr lang="en-US" smtClean="0">
              <a:latin typeface="Arial" charset="0"/>
              <a:cs typeface="Arial" charset="0"/>
            </a:endParaRPr>
          </a:p>
        </p:txBody>
      </p:sp>
      <p:sp>
        <p:nvSpPr>
          <p:cNvPr id="75779" name="Slide Number Placeholder 3"/>
          <p:cNvSpPr txBox="1">
            <a:spLocks noGrp="1"/>
          </p:cNvSpPr>
          <p:nvPr/>
        </p:nvSpPr>
        <p:spPr bwMode="auto">
          <a:xfrm>
            <a:off x="3883025" y="8685213"/>
            <a:ext cx="2973388" cy="457200"/>
          </a:xfrm>
          <a:prstGeom prst="rect">
            <a:avLst/>
          </a:prstGeom>
          <a:noFill/>
          <a:ln w="9525">
            <a:noFill/>
            <a:miter lim="800000"/>
            <a:headEnd/>
            <a:tailEnd/>
          </a:ln>
        </p:spPr>
        <p:txBody>
          <a:bodyPr anchor="b"/>
          <a:lstStyle/>
          <a:p>
            <a:pPr algn="r"/>
            <a:fld id="{093331A9-F5F5-4FD4-8161-A661AC27A126}" type="slidenum">
              <a:rPr lang="en-US" sz="1200"/>
              <a:pPr algn="r"/>
              <a:t>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p:sp>
      <p:sp>
        <p:nvSpPr>
          <p:cNvPr id="79874"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79875" name="Slide Number Placeholder 3"/>
          <p:cNvSpPr txBox="1">
            <a:spLocks noGrp="1"/>
          </p:cNvSpPr>
          <p:nvPr/>
        </p:nvSpPr>
        <p:spPr bwMode="auto">
          <a:xfrm>
            <a:off x="3883025" y="8685213"/>
            <a:ext cx="2973388" cy="457200"/>
          </a:xfrm>
          <a:prstGeom prst="rect">
            <a:avLst/>
          </a:prstGeom>
          <a:noFill/>
          <a:ln w="9525">
            <a:noFill/>
            <a:miter lim="800000"/>
            <a:headEnd/>
            <a:tailEnd/>
          </a:ln>
        </p:spPr>
        <p:txBody>
          <a:bodyPr anchor="b"/>
          <a:lstStyle/>
          <a:p>
            <a:pPr algn="r"/>
            <a:fld id="{0FC4940B-D336-4F3A-B929-EEE1F9384FC5}" type="slidenum">
              <a:rPr lang="en-US" sz="1200"/>
              <a:pPr algn="r"/>
              <a:t>11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741363" y="684213"/>
            <a:ext cx="3584575" cy="2689225"/>
          </a:xfrm>
        </p:spPr>
      </p:sp>
      <p:sp>
        <p:nvSpPr>
          <p:cNvPr id="83971" name="Notes Placeholder 2"/>
          <p:cNvSpPr>
            <a:spLocks noGrp="1"/>
          </p:cNvSpPr>
          <p:nvPr>
            <p:ph type="body" idx="1"/>
          </p:nvPr>
        </p:nvSpPr>
        <p:spPr>
          <a:noFill/>
          <a:ln/>
        </p:spPr>
        <p:txBody>
          <a:bodyPr/>
          <a:lstStyle/>
          <a:p>
            <a:r>
              <a:rPr lang="en-US" smtClean="0">
                <a:latin typeface="Arial" charset="0"/>
                <a:ea typeface="MS PGothic" pitchFamily="34" charset="-128"/>
                <a:cs typeface="Arial" charset="0"/>
              </a:rPr>
              <a:t>Partnership with Sprint enables Vodaplex resellers to profit from referring new customers.  This includes the HTC Evo, the very first WiMAX enabled cell phone in the United States.  National cell phone sales have topped over 13 million units each month for the last year.  Do you think there might be an opportunity to refer people to the latest and greatest thing out there?</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p:sp>
      <p:sp>
        <p:nvSpPr>
          <p:cNvPr id="86018"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DC3FB48F-20EB-4B78-9F38-1305F4A2DCBB}"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DA5535DC-D704-4FC7-8C4C-626F3AA36CFD}" type="slidenum">
              <a:rPr lang="en-US" smtClean="0"/>
              <a:pPr>
                <a:defRPr/>
              </a:pPr>
              <a:t>16</a:t>
            </a:fld>
            <a:endParaRPr lang="en-US" smtClean="0"/>
          </a:p>
        </p:txBody>
      </p:sp>
      <p:sp>
        <p:nvSpPr>
          <p:cNvPr id="88066" name="Rectangle 2"/>
          <p:cNvSpPr>
            <a:spLocks noGrp="1" noRot="1" noChangeAspect="1" noChangeArrowheads="1" noTextEdit="1"/>
          </p:cNvSpPr>
          <p:nvPr>
            <p:ph type="sldImg"/>
          </p:nvPr>
        </p:nvSpPr>
        <p:spPr/>
      </p:sp>
      <p:sp>
        <p:nvSpPr>
          <p:cNvPr id="88067"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5DE27888-FD19-48AA-860E-3187D82B895B}" type="slidenum">
              <a:rPr lang="en-US" smtClean="0"/>
              <a:pPr>
                <a:defRPr/>
              </a:pPr>
              <a:t>19</a:t>
            </a:fld>
            <a:endParaRPr lang="en-US" smtClean="0"/>
          </a:p>
        </p:txBody>
      </p:sp>
      <p:sp>
        <p:nvSpPr>
          <p:cNvPr id="92162" name="Rectangle 2"/>
          <p:cNvSpPr>
            <a:spLocks noGrp="1" noRot="1" noChangeAspect="1" noChangeArrowheads="1" noTextEdit="1"/>
          </p:cNvSpPr>
          <p:nvPr>
            <p:ph type="sldImg"/>
          </p:nvPr>
        </p:nvSpPr>
        <p:spPr/>
      </p:sp>
      <p:sp>
        <p:nvSpPr>
          <p:cNvPr id="92163"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E64B6119-9033-4938-84C5-6D8FF4D7BC75}"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A52195AC-5A23-451A-8AD3-2CDFBC8D6A1A}"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DDC4A7B5-44B8-4032-ABDC-EB4F3A53C85F}"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81644" y="731521"/>
            <a:ext cx="7780712" cy="548640"/>
          </a:xfrm>
        </p:spPr>
        <p:txBody>
          <a:bodyPr>
            <a:normAutofit/>
          </a:bodyPr>
          <a:lstStyle>
            <a:lvl1pPr>
              <a:defRPr sz="3000" baseline="0"/>
            </a:lvl1pPr>
          </a:lstStyle>
          <a:p>
            <a:r>
              <a:rPr lang="en-US" smtClean="0"/>
              <a:t>Click to edit Master title style</a:t>
            </a:r>
            <a:endParaRPr lang="en-US" dirty="0"/>
          </a:p>
        </p:txBody>
      </p:sp>
      <p:sp>
        <p:nvSpPr>
          <p:cNvPr id="3" name="Content Placeholder 2"/>
          <p:cNvSpPr>
            <a:spLocks noGrp="1"/>
          </p:cNvSpPr>
          <p:nvPr>
            <p:ph idx="1"/>
          </p:nvPr>
        </p:nvSpPr>
        <p:spPr>
          <a:xfrm>
            <a:off x="677918" y="1313411"/>
            <a:ext cx="7788165" cy="4680065"/>
          </a:xfrm>
        </p:spPr>
        <p:txBody>
          <a:bodyPr>
            <a:normAutofit/>
          </a:bodyPr>
          <a:lstStyle>
            <a:lvl1pPr>
              <a:buClr>
                <a:srgbClr val="FFCB00"/>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E732AFE6-7AA9-49FE-92A1-6041581F52C9}"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856109-659C-4A7B-85B0-2C3E8BB16D6A}"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C180F-3FCF-4556-9279-58D80E42EE5D}"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559F796-2C11-4177-88E5-336D07A3B260}"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8DF58-BFE5-4085-9F62-72553BC27947}"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F5F8DF-CFFE-4475-8D72-DE90E6186D84}"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F7FDB7-FF4A-4250-86A0-F0E5F9A2FAC2}"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73582F7-0635-4CA9-9C2F-E58173B7A0ED}" type="datetimeFigureOut">
              <a:rPr lang="en-US"/>
              <a:pPr>
                <a:defRPr/>
              </a:pPr>
              <a:t>2/25/2011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0572EE-EA9D-4956-A58E-880151741D83}"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A8B09ED-9B1A-4A9D-8271-553EE55FEC95}" type="datetimeFigureOut">
              <a:rPr lang="en-US"/>
              <a:pPr>
                <a:defRPr/>
              </a:pPr>
              <a:t>2/25/2011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132D3E-158B-4BE5-97DE-37B2DDCD58A2}"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A270D1B-C784-4966-BD21-25851D9F0FD5}" type="datetimeFigureOut">
              <a:rPr lang="en-US"/>
              <a:pPr>
                <a:defRPr/>
              </a:pPr>
              <a:t>2/25/2011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C2CE3A-72FE-4B77-BC16-A294F609FD6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432BB3E6-197A-4BCD-B15B-5DF33DF9D0A7}"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DDD85F1-DB0A-4C98-ACAF-8B79735C448E}" type="datetimeFigureOut">
              <a:rPr lang="en-US"/>
              <a:pPr>
                <a:defRPr/>
              </a:pPr>
              <a:t>2/25/2011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B612FC-2818-4ED8-B526-0BE5B87CCEB3}"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3862C0-229A-41B5-BDE3-97447F049EDE}" type="datetimeFigureOut">
              <a:rPr lang="en-US"/>
              <a:pPr>
                <a:defRPr/>
              </a:pPr>
              <a:t>2/25/2011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453295-FA8A-4C8E-A3B8-C8ECD4CDC750}"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2A859E-C3D4-46B6-A9D1-04EE96A3E2B8}" type="datetimeFigureOut">
              <a:rPr lang="en-US"/>
              <a:pPr>
                <a:defRPr/>
              </a:pPr>
              <a:t>2/25/2011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9508DC-8023-406D-83C9-D786A8034A8E}"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0ECCF7-52A4-4FB9-B1C2-004B5FDCDA30}"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A39C27-53A9-4C23-A167-904C34CC5912}"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0FCB14-C78F-471A-8774-F0A8F57A4549}"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759E4-91B2-43A8-A468-9C3C28CFB6F9}"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C7CEE781-7E12-459E-955C-5E89C9CFF4AE}"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C91CE95D-D283-409C-9EF7-0A836D091F84}"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EEBF07B8-4A7A-4110-A711-4E22590E8EBF}"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t>Slide </a:t>
            </a:r>
            <a:fld id="{DA35D5D0-1BAD-438D-BB29-85F70424091D}"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r>
              <a:rPr lang="en-US"/>
              <a:t>Slide </a:t>
            </a:r>
            <a:fld id="{8FCE76C6-1C87-4C0D-84DC-13B67D2C7882}"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t>Slide </a:t>
            </a:r>
            <a:fld id="{FE579CFE-C3FF-45FD-986E-5485F9A33463}"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r>
              <a:rPr lang="en-US"/>
              <a:t>Slide </a:t>
            </a:r>
            <a:fld id="{11CAA3D9-3A82-46CA-9083-57485E9282EF}"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t>Slide </a:t>
            </a:r>
            <a:fld id="{96AA9102-01D1-419D-9CD0-6DC5CE7ABFB4}"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Slide </a:t>
            </a:r>
            <a:fld id="{3E250E3C-4166-4899-832E-CB9E6877A525}"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Slide </a:t>
            </a:r>
            <a:fld id="{FFD6864C-9408-4E38-9F73-47AED6593899}"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8BBEA7B1-BFC6-4437-A61C-3B1A326A75E0}"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Slide </a:t>
            </a:r>
            <a:fld id="{589E251E-999D-45CD-BFF7-C44B65CD080D}"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28DB1B-92FF-498D-9C69-CBFFA8C42BA4}"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E14F60-07ED-4A44-9525-4D8B7D9A57B1}"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9B37A6-CDCF-48DB-8DBD-A9A877749DF4}"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E4D0C6-E5E4-415A-9077-1BABD7A3AA62}"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4ECD8D-5BA3-48AE-8706-71914F8EE8CC}"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0A8A2-2A39-4386-B118-A586C286633D}"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40650D1-1296-4FDB-A84C-5DA16F579AF5}" type="datetimeFigureOut">
              <a:rPr lang="en-US"/>
              <a:pPr>
                <a:defRPr/>
              </a:pPr>
              <a:t>2/25/2011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C7C30E-D48E-4C2E-8E77-42CA9C661874}"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r>
              <a:rPr lang="en-US"/>
              <a:t>Slide </a:t>
            </a:r>
            <a:fld id="{F1159CEE-8C76-46B1-9229-DF2CF83D076F}"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EF23C17-5EFD-4BA7-8149-49AF522BE6E5}" type="datetimeFigureOut">
              <a:rPr lang="en-US"/>
              <a:pPr>
                <a:defRPr/>
              </a:pPr>
              <a:t>2/25/2011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8B6046-FFF4-4524-933B-32135B9793D8}"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295B919-EF37-44BC-AEF3-BD3BC7156BA0}" type="datetimeFigureOut">
              <a:rPr lang="en-US"/>
              <a:pPr>
                <a:defRPr/>
              </a:pPr>
              <a:t>2/25/2011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8972A6-F3D5-4E02-9E80-BEAD842FBFEA}"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1693D35-A3D2-4D77-9CAD-102BA7D4BB34}" type="datetimeFigureOut">
              <a:rPr lang="en-US"/>
              <a:pPr>
                <a:defRPr/>
              </a:pPr>
              <a:t>2/25/2011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9F976A-F432-429B-A09F-D076FCDFC318}"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CC2114-6A73-4C67-9190-32FCEEEC2816}" type="datetimeFigureOut">
              <a:rPr lang="en-US"/>
              <a:pPr>
                <a:defRPr/>
              </a:pPr>
              <a:t>2/25/2011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2F466A-42A9-48DF-85CB-03CE348F974C}"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6C6190-0B17-499C-B6A7-131D7BA3F0A8}" type="datetimeFigureOut">
              <a:rPr lang="en-US"/>
              <a:pPr>
                <a:defRPr/>
              </a:pPr>
              <a:t>2/25/2011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068E5F-C544-4334-A753-5E646B0C64FC}"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075A700-0118-4AC9-9704-C6E1A6D017AB}"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7A8200-2FE7-4D24-94FE-6A8254B5A966}"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598482-19E8-49A4-ABCF-CB4DF1D89BE2}" type="datetimeFigureOut">
              <a:rPr lang="en-US"/>
              <a:pPr>
                <a:defRPr/>
              </a:pPr>
              <a:t>2/25/2011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79BF0-4306-48D8-80F1-D92E68FED64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r>
              <a:rPr lang="en-US"/>
              <a:t>Slide </a:t>
            </a:r>
            <a:fld id="{7A351D0A-CC05-440C-9596-3245A9D816A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t>Slide </a:t>
            </a:r>
            <a:fld id="{BF4EF6E4-40F1-48DF-8904-8C53E212D239}"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Slide </a:t>
            </a:r>
            <a:fld id="{8F4D0768-9E39-4FCD-AD5E-A9EE711ED52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Slide </a:t>
            </a:r>
            <a:fld id="{AB0B7F16-B91C-4CF1-988D-5951181691B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dsn_ppt_hdr_vodaplex_011508_f"/>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828800" y="0"/>
            <a:ext cx="7315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Rectangle 9"/>
          <p:cNvSpPr>
            <a:spLocks noGrp="1" noChangeArrowheads="1"/>
          </p:cNvSpPr>
          <p:nvPr>
            <p:ph type="sldNum" sz="quarter" idx="4"/>
          </p:nvPr>
        </p:nvSpPr>
        <p:spPr bwMode="auto">
          <a:xfrm>
            <a:off x="152400" y="6400800"/>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4D4D4D"/>
                </a:solidFill>
                <a:latin typeface="Arial" pitchFamily="34" charset="0"/>
                <a:cs typeface="+mn-cs"/>
              </a:defRPr>
            </a:lvl1pPr>
          </a:lstStyle>
          <a:p>
            <a:pPr>
              <a:defRPr/>
            </a:pPr>
            <a:r>
              <a:rPr lang="en-US"/>
              <a:t>Slide </a:t>
            </a:r>
            <a:fld id="{883A0A1D-E227-4913-BA4B-130820AF1E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 id="2147483715" r:id="rId12"/>
  </p:sldLayoutIdLst>
  <p:transition/>
  <p:txStyles>
    <p:titleStyle>
      <a:lvl1pPr algn="ctr" rtl="0" eaLnBrk="0" fontAlgn="base" hangingPunct="0">
        <a:spcBef>
          <a:spcPct val="0"/>
        </a:spcBef>
        <a:spcAft>
          <a:spcPct val="0"/>
        </a:spcAft>
        <a:defRPr sz="2800">
          <a:solidFill>
            <a:srgbClr val="4D4D4D"/>
          </a:solidFill>
          <a:latin typeface="+mj-lt"/>
          <a:ea typeface="+mj-ea"/>
          <a:cs typeface="+mj-cs"/>
        </a:defRPr>
      </a:lvl1pPr>
      <a:lvl2pPr algn="ctr" rtl="0" eaLnBrk="0" fontAlgn="base" hangingPunct="0">
        <a:spcBef>
          <a:spcPct val="0"/>
        </a:spcBef>
        <a:spcAft>
          <a:spcPct val="0"/>
        </a:spcAft>
        <a:defRPr sz="2800">
          <a:solidFill>
            <a:srgbClr val="4D4D4D"/>
          </a:solidFill>
          <a:latin typeface="Arial" pitchFamily="34" charset="0"/>
        </a:defRPr>
      </a:lvl2pPr>
      <a:lvl3pPr algn="ctr" rtl="0" eaLnBrk="0" fontAlgn="base" hangingPunct="0">
        <a:spcBef>
          <a:spcPct val="0"/>
        </a:spcBef>
        <a:spcAft>
          <a:spcPct val="0"/>
        </a:spcAft>
        <a:defRPr sz="2800">
          <a:solidFill>
            <a:srgbClr val="4D4D4D"/>
          </a:solidFill>
          <a:latin typeface="Arial" pitchFamily="34" charset="0"/>
        </a:defRPr>
      </a:lvl3pPr>
      <a:lvl4pPr algn="ctr" rtl="0" eaLnBrk="0" fontAlgn="base" hangingPunct="0">
        <a:spcBef>
          <a:spcPct val="0"/>
        </a:spcBef>
        <a:spcAft>
          <a:spcPct val="0"/>
        </a:spcAft>
        <a:defRPr sz="2800">
          <a:solidFill>
            <a:srgbClr val="4D4D4D"/>
          </a:solidFill>
          <a:latin typeface="Arial" pitchFamily="34" charset="0"/>
        </a:defRPr>
      </a:lvl4pPr>
      <a:lvl5pPr algn="ctr" rtl="0" eaLnBrk="0" fontAlgn="base" hangingPunct="0">
        <a:spcBef>
          <a:spcPct val="0"/>
        </a:spcBef>
        <a:spcAft>
          <a:spcPct val="0"/>
        </a:spcAft>
        <a:defRPr sz="2800">
          <a:solidFill>
            <a:srgbClr val="4D4D4D"/>
          </a:solidFill>
          <a:latin typeface="Arial" pitchFamily="34" charset="0"/>
        </a:defRPr>
      </a:lvl5pPr>
      <a:lvl6pPr marL="457200" algn="ctr" rtl="0" eaLnBrk="0" fontAlgn="base" hangingPunct="0">
        <a:spcBef>
          <a:spcPct val="0"/>
        </a:spcBef>
        <a:spcAft>
          <a:spcPct val="0"/>
        </a:spcAft>
        <a:defRPr sz="2800">
          <a:solidFill>
            <a:srgbClr val="4D4D4D"/>
          </a:solidFill>
          <a:latin typeface="Arial" pitchFamily="34" charset="0"/>
        </a:defRPr>
      </a:lvl6pPr>
      <a:lvl7pPr marL="914400" algn="ctr" rtl="0" eaLnBrk="0" fontAlgn="base" hangingPunct="0">
        <a:spcBef>
          <a:spcPct val="0"/>
        </a:spcBef>
        <a:spcAft>
          <a:spcPct val="0"/>
        </a:spcAft>
        <a:defRPr sz="2800">
          <a:solidFill>
            <a:srgbClr val="4D4D4D"/>
          </a:solidFill>
          <a:latin typeface="Arial" pitchFamily="34" charset="0"/>
        </a:defRPr>
      </a:lvl7pPr>
      <a:lvl8pPr marL="1371600" algn="ctr" rtl="0" eaLnBrk="0" fontAlgn="base" hangingPunct="0">
        <a:spcBef>
          <a:spcPct val="0"/>
        </a:spcBef>
        <a:spcAft>
          <a:spcPct val="0"/>
        </a:spcAft>
        <a:defRPr sz="2800">
          <a:solidFill>
            <a:srgbClr val="4D4D4D"/>
          </a:solidFill>
          <a:latin typeface="Arial" pitchFamily="34" charset="0"/>
        </a:defRPr>
      </a:lvl8pPr>
      <a:lvl9pPr marL="1828800" algn="ctr" rtl="0" eaLnBrk="0" fontAlgn="base" hangingPunct="0">
        <a:spcBef>
          <a:spcPct val="0"/>
        </a:spcBef>
        <a:spcAft>
          <a:spcPct val="0"/>
        </a:spcAft>
        <a:defRPr sz="2800">
          <a:solidFill>
            <a:srgbClr val="4D4D4D"/>
          </a:solidFill>
          <a:latin typeface="Arial" pitchFamily="34" charset="0"/>
        </a:defRPr>
      </a:lvl9pPr>
    </p:titleStyle>
    <p:bodyStyle>
      <a:lvl1pPr marL="342900" indent="-342900" algn="l" rtl="0" eaLnBrk="0" fontAlgn="base" hangingPunct="0">
        <a:spcBef>
          <a:spcPct val="20000"/>
        </a:spcBef>
        <a:spcAft>
          <a:spcPct val="0"/>
        </a:spcAft>
        <a:buBlip>
          <a:blip r:embed="rId15"/>
        </a:buBlip>
        <a:defRPr sz="3200">
          <a:solidFill>
            <a:srgbClr val="4D4D4D"/>
          </a:solidFill>
          <a:latin typeface="+mn-lt"/>
          <a:ea typeface="+mn-ea"/>
          <a:cs typeface="+mn-cs"/>
        </a:defRPr>
      </a:lvl1pPr>
      <a:lvl2pPr marL="742950" indent="-285750" algn="l" rtl="0" eaLnBrk="0" fontAlgn="base" hangingPunct="0">
        <a:spcBef>
          <a:spcPct val="20000"/>
        </a:spcBef>
        <a:spcAft>
          <a:spcPct val="0"/>
        </a:spcAft>
        <a:buBlip>
          <a:blip r:embed="rId15"/>
        </a:buBlip>
        <a:defRPr sz="2800">
          <a:solidFill>
            <a:srgbClr val="4D4D4D"/>
          </a:solidFill>
          <a:latin typeface="+mn-lt"/>
        </a:defRPr>
      </a:lvl2pPr>
      <a:lvl3pPr marL="1143000" indent="-228600" algn="l" rtl="0" eaLnBrk="0" fontAlgn="base" hangingPunct="0">
        <a:spcBef>
          <a:spcPct val="20000"/>
        </a:spcBef>
        <a:spcAft>
          <a:spcPct val="0"/>
        </a:spcAft>
        <a:buBlip>
          <a:blip r:embed="rId15"/>
        </a:buBlip>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rgbClr val="4D4D4D"/>
          </a:solidFill>
          <a:latin typeface="+mn-lt"/>
        </a:defRPr>
      </a:lvl5pPr>
      <a:lvl6pPr marL="2514600" indent="-228600" algn="l" rtl="0" eaLnBrk="0" fontAlgn="base" hangingPunct="0">
        <a:spcBef>
          <a:spcPct val="20000"/>
        </a:spcBef>
        <a:spcAft>
          <a:spcPct val="0"/>
        </a:spcAft>
        <a:buChar char="»"/>
        <a:defRPr sz="2000">
          <a:solidFill>
            <a:srgbClr val="4D4D4D"/>
          </a:solidFill>
          <a:latin typeface="+mn-lt"/>
        </a:defRPr>
      </a:lvl6pPr>
      <a:lvl7pPr marL="2971800" indent="-228600" algn="l" rtl="0" eaLnBrk="0" fontAlgn="base" hangingPunct="0">
        <a:spcBef>
          <a:spcPct val="20000"/>
        </a:spcBef>
        <a:spcAft>
          <a:spcPct val="0"/>
        </a:spcAft>
        <a:buChar char="»"/>
        <a:defRPr sz="2000">
          <a:solidFill>
            <a:srgbClr val="4D4D4D"/>
          </a:solidFill>
          <a:latin typeface="+mn-lt"/>
        </a:defRPr>
      </a:lvl7pPr>
      <a:lvl8pPr marL="3429000" indent="-228600" algn="l" rtl="0" eaLnBrk="0" fontAlgn="base" hangingPunct="0">
        <a:spcBef>
          <a:spcPct val="20000"/>
        </a:spcBef>
        <a:spcAft>
          <a:spcPct val="0"/>
        </a:spcAft>
        <a:buChar char="»"/>
        <a:defRPr sz="2000">
          <a:solidFill>
            <a:srgbClr val="4D4D4D"/>
          </a:solidFill>
          <a:latin typeface="+mn-lt"/>
        </a:defRPr>
      </a:lvl8pPr>
      <a:lvl9pPr marL="3886200" indent="-228600" algn="l" rtl="0" eaLnBrk="0" fontAlgn="base" hangingPunct="0">
        <a:spcBef>
          <a:spcPct val="20000"/>
        </a:spcBef>
        <a:spcAft>
          <a:spcPct val="0"/>
        </a:spcAft>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4338" name="Picture 6" descr="dsn_ppt_hdr_vodaplex_011508_f"/>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gradFill rotWithShape="1">
            <a:gsLst>
              <a:gs pos="0">
                <a:srgbClr val="FFFFFF"/>
              </a:gs>
              <a:gs pos="35001">
                <a:srgbClr val="FFFFFF"/>
              </a:gs>
              <a:gs pos="100000">
                <a:srgbClr val="FFFFFF"/>
              </a:gs>
            </a:gsLst>
            <a:lin ang="5400000" scaled="1"/>
          </a:gradFill>
          <a:ln w="9525" cmpd="sng">
            <a:solidFill>
              <a:srgbClr val="F9F9F9"/>
            </a:solidFill>
            <a:miter lim="800000"/>
            <a:headEnd/>
            <a:tailEnd/>
          </a:ln>
          <a:effectLst>
            <a:outerShdw dist="20000" dir="5400000" algn="ctr" rotWithShape="0">
              <a:srgbClr val="000000">
                <a:alpha val="28999"/>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ransition/>
  <p:txStyles>
    <p:titleStyle>
      <a:lvl1pPr algn="ctr" rtl="0" eaLnBrk="0" fontAlgn="base" hangingPunct="0">
        <a:spcBef>
          <a:spcPct val="0"/>
        </a:spcBef>
        <a:spcAft>
          <a:spcPct val="0"/>
        </a:spcAft>
        <a:defRPr sz="4400">
          <a:solidFill>
            <a:srgbClr val="4D4D4D"/>
          </a:solidFill>
          <a:latin typeface="+mj-lt"/>
          <a:ea typeface="+mj-ea"/>
          <a:cs typeface="+mj-cs"/>
        </a:defRPr>
      </a:lvl1pPr>
      <a:lvl2pPr algn="ctr" rtl="0" eaLnBrk="0" fontAlgn="base" hangingPunct="0">
        <a:spcBef>
          <a:spcPct val="0"/>
        </a:spcBef>
        <a:spcAft>
          <a:spcPct val="0"/>
        </a:spcAft>
        <a:defRPr sz="4400">
          <a:solidFill>
            <a:srgbClr val="4D4D4D"/>
          </a:solidFill>
          <a:latin typeface="Arial" pitchFamily="34" charset="0"/>
        </a:defRPr>
      </a:lvl2pPr>
      <a:lvl3pPr algn="ctr" rtl="0" eaLnBrk="0" fontAlgn="base" hangingPunct="0">
        <a:spcBef>
          <a:spcPct val="0"/>
        </a:spcBef>
        <a:spcAft>
          <a:spcPct val="0"/>
        </a:spcAft>
        <a:defRPr sz="4400">
          <a:solidFill>
            <a:srgbClr val="4D4D4D"/>
          </a:solidFill>
          <a:latin typeface="Arial" pitchFamily="34" charset="0"/>
        </a:defRPr>
      </a:lvl3pPr>
      <a:lvl4pPr algn="ctr" rtl="0" eaLnBrk="0" fontAlgn="base" hangingPunct="0">
        <a:spcBef>
          <a:spcPct val="0"/>
        </a:spcBef>
        <a:spcAft>
          <a:spcPct val="0"/>
        </a:spcAft>
        <a:defRPr sz="4400">
          <a:solidFill>
            <a:srgbClr val="4D4D4D"/>
          </a:solidFill>
          <a:latin typeface="Arial" pitchFamily="34" charset="0"/>
        </a:defRPr>
      </a:lvl4pPr>
      <a:lvl5pPr algn="ctr" rtl="0" eaLnBrk="0" fontAlgn="base" hangingPunct="0">
        <a:spcBef>
          <a:spcPct val="0"/>
        </a:spcBef>
        <a:spcAft>
          <a:spcPct val="0"/>
        </a:spcAft>
        <a:defRPr sz="4400">
          <a:solidFill>
            <a:srgbClr val="4D4D4D"/>
          </a:solidFill>
          <a:latin typeface="Arial" pitchFamily="34" charset="0"/>
        </a:defRPr>
      </a:lvl5pPr>
      <a:lvl6pPr marL="457200" algn="ctr" rtl="0" eaLnBrk="0" fontAlgn="base" hangingPunct="0">
        <a:spcBef>
          <a:spcPct val="0"/>
        </a:spcBef>
        <a:spcAft>
          <a:spcPct val="0"/>
        </a:spcAft>
        <a:defRPr sz="4400">
          <a:solidFill>
            <a:srgbClr val="4D4D4D"/>
          </a:solidFill>
          <a:latin typeface="Arial" pitchFamily="34" charset="0"/>
        </a:defRPr>
      </a:lvl6pPr>
      <a:lvl7pPr marL="914400" algn="ctr" rtl="0" eaLnBrk="0" fontAlgn="base" hangingPunct="0">
        <a:spcBef>
          <a:spcPct val="0"/>
        </a:spcBef>
        <a:spcAft>
          <a:spcPct val="0"/>
        </a:spcAft>
        <a:defRPr sz="4400">
          <a:solidFill>
            <a:srgbClr val="4D4D4D"/>
          </a:solidFill>
          <a:latin typeface="Arial" pitchFamily="34" charset="0"/>
        </a:defRPr>
      </a:lvl7pPr>
      <a:lvl8pPr marL="1371600" algn="ctr" rtl="0" eaLnBrk="0" fontAlgn="base" hangingPunct="0">
        <a:spcBef>
          <a:spcPct val="0"/>
        </a:spcBef>
        <a:spcAft>
          <a:spcPct val="0"/>
        </a:spcAft>
        <a:defRPr sz="4400">
          <a:solidFill>
            <a:srgbClr val="4D4D4D"/>
          </a:solidFill>
          <a:latin typeface="Arial" pitchFamily="34" charset="0"/>
        </a:defRPr>
      </a:lvl8pPr>
      <a:lvl9pPr marL="1828800" algn="ctr" rtl="0" eaLnBrk="0" fontAlgn="base" hangingPunct="0">
        <a:spcBef>
          <a:spcPct val="0"/>
        </a:spcBef>
        <a:spcAft>
          <a:spcPct val="0"/>
        </a:spcAft>
        <a:defRPr sz="4400">
          <a:solidFill>
            <a:srgbClr val="4D4D4D"/>
          </a:solidFill>
          <a:latin typeface="Arial" pitchFamily="34" charset="0"/>
        </a:defRPr>
      </a:lvl9pPr>
    </p:titleStyle>
    <p:bodyStyle>
      <a:lvl1pPr marL="342900" indent="-342900" algn="l" rtl="0" eaLnBrk="0" fontAlgn="base" hangingPunct="0">
        <a:spcBef>
          <a:spcPct val="20000"/>
        </a:spcBef>
        <a:spcAft>
          <a:spcPct val="0"/>
        </a:spcAft>
        <a:buBlip>
          <a:blip r:embed="rId14"/>
        </a:buBlip>
        <a:defRPr sz="3200">
          <a:solidFill>
            <a:srgbClr val="4D4D4D"/>
          </a:solidFill>
          <a:latin typeface="+mn-lt"/>
          <a:ea typeface="+mn-ea"/>
          <a:cs typeface="+mn-cs"/>
        </a:defRPr>
      </a:lvl1pPr>
      <a:lvl2pPr marL="742950" indent="-285750" algn="l" rtl="0" eaLnBrk="0" fontAlgn="base" hangingPunct="0">
        <a:spcBef>
          <a:spcPct val="20000"/>
        </a:spcBef>
        <a:spcAft>
          <a:spcPct val="0"/>
        </a:spcAft>
        <a:buBlip>
          <a:blip r:embed="rId15"/>
        </a:buBlip>
        <a:defRPr sz="2800">
          <a:solidFill>
            <a:srgbClr val="4D4D4D"/>
          </a:solidFill>
          <a:latin typeface="+mn-lt"/>
        </a:defRPr>
      </a:lvl2pPr>
      <a:lvl3pPr marL="1143000" indent="-228600" algn="l" rtl="0" eaLnBrk="0" fontAlgn="base" hangingPunct="0">
        <a:spcBef>
          <a:spcPct val="20000"/>
        </a:spcBef>
        <a:spcAft>
          <a:spcPct val="0"/>
        </a:spcAft>
        <a:buBlip>
          <a:blip r:embed="rId16"/>
        </a:buBlip>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rgbClr val="4D4D4D"/>
          </a:solidFill>
          <a:latin typeface="+mn-lt"/>
        </a:defRPr>
      </a:lvl5pPr>
      <a:lvl6pPr marL="2514600" indent="-228600" algn="l" rtl="0" eaLnBrk="0" fontAlgn="base" hangingPunct="0">
        <a:spcBef>
          <a:spcPct val="20000"/>
        </a:spcBef>
        <a:spcAft>
          <a:spcPct val="0"/>
        </a:spcAft>
        <a:buChar char="»"/>
        <a:defRPr sz="2000">
          <a:solidFill>
            <a:srgbClr val="4D4D4D"/>
          </a:solidFill>
          <a:latin typeface="+mn-lt"/>
        </a:defRPr>
      </a:lvl6pPr>
      <a:lvl7pPr marL="2971800" indent="-228600" algn="l" rtl="0" eaLnBrk="0" fontAlgn="base" hangingPunct="0">
        <a:spcBef>
          <a:spcPct val="20000"/>
        </a:spcBef>
        <a:spcAft>
          <a:spcPct val="0"/>
        </a:spcAft>
        <a:buChar char="»"/>
        <a:defRPr sz="2000">
          <a:solidFill>
            <a:srgbClr val="4D4D4D"/>
          </a:solidFill>
          <a:latin typeface="+mn-lt"/>
        </a:defRPr>
      </a:lvl7pPr>
      <a:lvl8pPr marL="3429000" indent="-228600" algn="l" rtl="0" eaLnBrk="0" fontAlgn="base" hangingPunct="0">
        <a:spcBef>
          <a:spcPct val="20000"/>
        </a:spcBef>
        <a:spcAft>
          <a:spcPct val="0"/>
        </a:spcAft>
        <a:buChar char="»"/>
        <a:defRPr sz="2000">
          <a:solidFill>
            <a:srgbClr val="4D4D4D"/>
          </a:solidFill>
          <a:latin typeface="+mn-lt"/>
        </a:defRPr>
      </a:lvl8pPr>
      <a:lvl9pPr marL="3886200" indent="-228600" algn="l" rtl="0" eaLnBrk="0" fontAlgn="base" hangingPunct="0">
        <a:spcBef>
          <a:spcPct val="20000"/>
        </a:spcBef>
        <a:spcAft>
          <a:spcPct val="0"/>
        </a:spcAft>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cs typeface="+mn-cs"/>
              </a:defRPr>
            </a:lvl1pPr>
          </a:lstStyle>
          <a:p>
            <a:pPr>
              <a:defRPr/>
            </a:pPr>
            <a:fld id="{F7E6936D-0526-4EBB-AF60-87A3049A26CB}" type="datetimeFigureOut">
              <a:rPr lang="en-US"/>
              <a:pPr>
                <a:defRPr/>
              </a:pPr>
              <a:t>2/25/2011</a:t>
            </a:fld>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cs typeface="+mn-cs"/>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cs typeface="+mn-cs"/>
              </a:defRPr>
            </a:lvl1pPr>
          </a:lstStyle>
          <a:p>
            <a:pPr>
              <a:defRPr/>
            </a:pPr>
            <a:fld id="{A53FA7A2-841B-4D09-9555-7045C0A0D1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8914" name="Picture 7" descr="PPT_trixboxbanner"/>
          <p:cNvPicPr>
            <a:picLocks noChangeAspect="1" noChangeArrowheads="1"/>
          </p:cNvPicPr>
          <p:nvPr/>
        </p:nvPicPr>
        <p:blipFill>
          <a:blip r:embed="rId13"/>
          <a:srcRect/>
          <a:stretch>
            <a:fillRect/>
          </a:stretch>
        </p:blipFill>
        <p:spPr bwMode="auto">
          <a:xfrm>
            <a:off x="0" y="152400"/>
            <a:ext cx="9144000" cy="1343025"/>
          </a:xfrm>
          <a:prstGeom prst="rect">
            <a:avLst/>
          </a:prstGeom>
          <a:noFill/>
          <a:ln w="9525">
            <a:noFill/>
            <a:miter lim="800000"/>
            <a:headEnd/>
            <a:tailEnd/>
          </a:ln>
        </p:spPr>
      </p:pic>
      <p:sp>
        <p:nvSpPr>
          <p:cNvPr id="3891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1" name="Rectangle 9"/>
          <p:cNvSpPr>
            <a:spLocks noGrp="1" noChangeArrowheads="1"/>
          </p:cNvSpPr>
          <p:nvPr>
            <p:ph type="sldNum" sz="quarter" idx="4"/>
          </p:nvPr>
        </p:nvSpPr>
        <p:spPr bwMode="auto">
          <a:xfrm>
            <a:off x="152400" y="6400800"/>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4D4D4D"/>
                </a:solidFill>
                <a:latin typeface="Arial" pitchFamily="34" charset="0"/>
                <a:cs typeface="+mn-cs"/>
              </a:defRPr>
            </a:lvl1pPr>
          </a:lstStyle>
          <a:p>
            <a:pPr>
              <a:defRPr/>
            </a:pPr>
            <a:r>
              <a:rPr lang="en-US"/>
              <a:t>Slide </a:t>
            </a:r>
            <a:fld id="{2056CDC7-1381-46B0-A5E4-8D791F3A4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ransition/>
  <p:txStyles>
    <p:titleStyle>
      <a:lvl1pPr algn="ctr" rtl="0" eaLnBrk="0" fontAlgn="base" hangingPunct="0">
        <a:spcBef>
          <a:spcPct val="0"/>
        </a:spcBef>
        <a:spcAft>
          <a:spcPct val="0"/>
        </a:spcAft>
        <a:defRPr sz="4400">
          <a:solidFill>
            <a:srgbClr val="4D4D4D"/>
          </a:solidFill>
          <a:latin typeface="+mj-lt"/>
          <a:ea typeface="+mj-ea"/>
          <a:cs typeface="+mj-cs"/>
        </a:defRPr>
      </a:lvl1pPr>
      <a:lvl2pPr algn="ctr" rtl="0" eaLnBrk="0" fontAlgn="base" hangingPunct="0">
        <a:spcBef>
          <a:spcPct val="0"/>
        </a:spcBef>
        <a:spcAft>
          <a:spcPct val="0"/>
        </a:spcAft>
        <a:defRPr sz="4400">
          <a:solidFill>
            <a:srgbClr val="4D4D4D"/>
          </a:solidFill>
          <a:latin typeface="Arial" pitchFamily="34" charset="0"/>
        </a:defRPr>
      </a:lvl2pPr>
      <a:lvl3pPr algn="ctr" rtl="0" eaLnBrk="0" fontAlgn="base" hangingPunct="0">
        <a:spcBef>
          <a:spcPct val="0"/>
        </a:spcBef>
        <a:spcAft>
          <a:spcPct val="0"/>
        </a:spcAft>
        <a:defRPr sz="4400">
          <a:solidFill>
            <a:srgbClr val="4D4D4D"/>
          </a:solidFill>
          <a:latin typeface="Arial" pitchFamily="34" charset="0"/>
        </a:defRPr>
      </a:lvl3pPr>
      <a:lvl4pPr algn="ctr" rtl="0" eaLnBrk="0" fontAlgn="base" hangingPunct="0">
        <a:spcBef>
          <a:spcPct val="0"/>
        </a:spcBef>
        <a:spcAft>
          <a:spcPct val="0"/>
        </a:spcAft>
        <a:defRPr sz="4400">
          <a:solidFill>
            <a:srgbClr val="4D4D4D"/>
          </a:solidFill>
          <a:latin typeface="Arial" pitchFamily="34" charset="0"/>
        </a:defRPr>
      </a:lvl4pPr>
      <a:lvl5pPr algn="ctr" rtl="0" eaLnBrk="0" fontAlgn="base" hangingPunct="0">
        <a:spcBef>
          <a:spcPct val="0"/>
        </a:spcBef>
        <a:spcAft>
          <a:spcPct val="0"/>
        </a:spcAft>
        <a:defRPr sz="4400">
          <a:solidFill>
            <a:srgbClr val="4D4D4D"/>
          </a:solidFill>
          <a:latin typeface="Arial" pitchFamily="34" charset="0"/>
        </a:defRPr>
      </a:lvl5pPr>
      <a:lvl6pPr marL="457200" algn="ctr" rtl="0" eaLnBrk="0" fontAlgn="base" hangingPunct="0">
        <a:spcBef>
          <a:spcPct val="0"/>
        </a:spcBef>
        <a:spcAft>
          <a:spcPct val="0"/>
        </a:spcAft>
        <a:defRPr sz="4400">
          <a:solidFill>
            <a:srgbClr val="4D4D4D"/>
          </a:solidFill>
          <a:latin typeface="Arial" pitchFamily="34" charset="0"/>
        </a:defRPr>
      </a:lvl6pPr>
      <a:lvl7pPr marL="914400" algn="ctr" rtl="0" eaLnBrk="0" fontAlgn="base" hangingPunct="0">
        <a:spcBef>
          <a:spcPct val="0"/>
        </a:spcBef>
        <a:spcAft>
          <a:spcPct val="0"/>
        </a:spcAft>
        <a:defRPr sz="4400">
          <a:solidFill>
            <a:srgbClr val="4D4D4D"/>
          </a:solidFill>
          <a:latin typeface="Arial" pitchFamily="34" charset="0"/>
        </a:defRPr>
      </a:lvl7pPr>
      <a:lvl8pPr marL="1371600" algn="ctr" rtl="0" eaLnBrk="0" fontAlgn="base" hangingPunct="0">
        <a:spcBef>
          <a:spcPct val="0"/>
        </a:spcBef>
        <a:spcAft>
          <a:spcPct val="0"/>
        </a:spcAft>
        <a:defRPr sz="4400">
          <a:solidFill>
            <a:srgbClr val="4D4D4D"/>
          </a:solidFill>
          <a:latin typeface="Arial" pitchFamily="34" charset="0"/>
        </a:defRPr>
      </a:lvl8pPr>
      <a:lvl9pPr marL="1828800" algn="ctr" rtl="0" eaLnBrk="0" fontAlgn="base" hangingPunct="0">
        <a:spcBef>
          <a:spcPct val="0"/>
        </a:spcBef>
        <a:spcAft>
          <a:spcPct val="0"/>
        </a:spcAft>
        <a:defRPr sz="4400">
          <a:solidFill>
            <a:srgbClr val="4D4D4D"/>
          </a:solidFill>
          <a:latin typeface="Arial" pitchFamily="34" charset="0"/>
        </a:defRPr>
      </a:lvl9pPr>
    </p:titleStyle>
    <p:bodyStyle>
      <a:lvl1pPr marL="342900" indent="-342900" algn="l" rtl="0" eaLnBrk="0" fontAlgn="base" hangingPunct="0">
        <a:spcBef>
          <a:spcPct val="20000"/>
        </a:spcBef>
        <a:spcAft>
          <a:spcPct val="0"/>
        </a:spcAft>
        <a:buBlip>
          <a:blip r:embed="rId14"/>
        </a:buBlip>
        <a:defRPr sz="3200">
          <a:solidFill>
            <a:srgbClr val="4D4D4D"/>
          </a:solidFill>
          <a:latin typeface="+mn-lt"/>
          <a:ea typeface="+mn-ea"/>
          <a:cs typeface="+mn-cs"/>
        </a:defRPr>
      </a:lvl1pPr>
      <a:lvl2pPr marL="742950" indent="-285750" algn="l" rtl="0" eaLnBrk="0" fontAlgn="base" hangingPunct="0">
        <a:spcBef>
          <a:spcPct val="20000"/>
        </a:spcBef>
        <a:spcAft>
          <a:spcPct val="0"/>
        </a:spcAft>
        <a:buBlip>
          <a:blip r:embed="rId15"/>
        </a:buBlip>
        <a:defRPr sz="2800">
          <a:solidFill>
            <a:srgbClr val="4D4D4D"/>
          </a:solidFill>
          <a:latin typeface="+mn-lt"/>
        </a:defRPr>
      </a:lvl2pPr>
      <a:lvl3pPr marL="1143000" indent="-228600" algn="l" rtl="0" eaLnBrk="0" fontAlgn="base" hangingPunct="0">
        <a:spcBef>
          <a:spcPct val="20000"/>
        </a:spcBef>
        <a:spcAft>
          <a:spcPct val="0"/>
        </a:spcAft>
        <a:buBlip>
          <a:blip r:embed="rId16"/>
        </a:buBlip>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rgbClr val="4D4D4D"/>
          </a:solidFill>
          <a:latin typeface="+mn-lt"/>
        </a:defRPr>
      </a:lvl5pPr>
      <a:lvl6pPr marL="2514600" indent="-228600" algn="l" rtl="0" eaLnBrk="0" fontAlgn="base" hangingPunct="0">
        <a:spcBef>
          <a:spcPct val="20000"/>
        </a:spcBef>
        <a:spcAft>
          <a:spcPct val="0"/>
        </a:spcAft>
        <a:buChar char="»"/>
        <a:defRPr sz="2000">
          <a:solidFill>
            <a:srgbClr val="4D4D4D"/>
          </a:solidFill>
          <a:latin typeface="+mn-lt"/>
        </a:defRPr>
      </a:lvl6pPr>
      <a:lvl7pPr marL="2971800" indent="-228600" algn="l" rtl="0" eaLnBrk="0" fontAlgn="base" hangingPunct="0">
        <a:spcBef>
          <a:spcPct val="20000"/>
        </a:spcBef>
        <a:spcAft>
          <a:spcPct val="0"/>
        </a:spcAft>
        <a:buChar char="»"/>
        <a:defRPr sz="2000">
          <a:solidFill>
            <a:srgbClr val="4D4D4D"/>
          </a:solidFill>
          <a:latin typeface="+mn-lt"/>
        </a:defRPr>
      </a:lvl7pPr>
      <a:lvl8pPr marL="3429000" indent="-228600" algn="l" rtl="0" eaLnBrk="0" fontAlgn="base" hangingPunct="0">
        <a:spcBef>
          <a:spcPct val="20000"/>
        </a:spcBef>
        <a:spcAft>
          <a:spcPct val="0"/>
        </a:spcAft>
        <a:buChar char="»"/>
        <a:defRPr sz="2000">
          <a:solidFill>
            <a:srgbClr val="4D4D4D"/>
          </a:solidFill>
          <a:latin typeface="+mn-lt"/>
        </a:defRPr>
      </a:lvl8pPr>
      <a:lvl9pPr marL="3886200" indent="-228600" algn="l" rtl="0" eaLnBrk="0" fontAlgn="base" hangingPunct="0">
        <a:spcBef>
          <a:spcPct val="20000"/>
        </a:spcBef>
        <a:spcAft>
          <a:spcPct val="0"/>
        </a:spcAft>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cs typeface="+mn-cs"/>
              </a:defRPr>
            </a:lvl1pPr>
          </a:lstStyle>
          <a:p>
            <a:pPr>
              <a:defRPr/>
            </a:pPr>
            <a:fld id="{EA105DE4-5225-4C39-B999-0FAEA5F1D8F5}" type="datetimeFigureOut">
              <a:rPr lang="en-US"/>
              <a:pPr>
                <a:defRPr/>
              </a:pPr>
              <a:t>2/25/2011</a:t>
            </a:fld>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cs typeface="+mn-cs"/>
              </a:defRPr>
            </a:lvl1pPr>
          </a:lstStyle>
          <a:p>
            <a:pPr>
              <a:defRPr/>
            </a:pP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cs typeface="+mn-cs"/>
              </a:defRPr>
            </a:lvl1pPr>
          </a:lstStyle>
          <a:p>
            <a:pPr>
              <a:defRPr/>
            </a:pPr>
            <a:fld id="{5DFD1A73-6AB0-4128-A2D8-AE06BE5D8E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Owner\Desktop\MOZONE.wma"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4g-wirelessevolution.tmcnet.com/conference/east-11/" TargetMode="External"/><Relationship Id="rId2" Type="http://schemas.openxmlformats.org/officeDocument/2006/relationships/hyperlink" Target="http://blog.nielsen.com/nielsenwire/online_mobile/4g-phones-are-here-but-are-u-s-consumers-ready/" TargetMode="Externa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hyperlink" Target="http://techtribenews.files.wordpress.com/2009/07/sprint-nextel.jpg" TargetMode="Externa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techtribenews.files.wordpress.com/2009/07/sprint-nextel.jpg" TargetMode="External"/><Relationship Id="rId4" Type="http://schemas.openxmlformats.org/officeDocument/2006/relationships/image" Target="../media/image34.pn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eg"/><Relationship Id="rId7" Type="http://schemas.openxmlformats.org/officeDocument/2006/relationships/hyperlink" Target="http://nexus404.com/Blog/2009/03/02/gemei-hd-660-720p-hd-portable-media-player-budget-price-impressive/" TargetMode="Externa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http://www.raizlabs.com/blog/wp-content/uploads/2008/03/augmented_reality.jpg" TargetMode="External"/><Relationship Id="rId10" Type="http://schemas.openxmlformats.org/officeDocument/2006/relationships/image" Target="../media/image35.jpeg"/><Relationship Id="rId4" Type="http://schemas.openxmlformats.org/officeDocument/2006/relationships/image" Target="../media/image38.jpeg"/><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money.cnn.com/2010/12/08/retirement/savings_nest_egg/" TargetMode="External"/><Relationship Id="rId3" Type="http://schemas.openxmlformats.org/officeDocument/2006/relationships/image" Target="../media/image13.png"/><Relationship Id="rId7" Type="http://schemas.openxmlformats.org/officeDocument/2006/relationships/hyperlink" Target="https://www.wellsfargo.com/press/2010/20101208_RetirementSurvey"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www.huffingtonpost.com/" TargetMode="External"/><Relationship Id="rId5" Type="http://schemas.openxmlformats.org/officeDocument/2006/relationships/hyperlink" Target="http://www.wsws.org"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4"/>
          <p:cNvSpPr txBox="1">
            <a:spLocks noChangeArrowheads="1"/>
          </p:cNvSpPr>
          <p:nvPr/>
        </p:nvSpPr>
        <p:spPr bwMode="auto">
          <a:xfrm>
            <a:off x="1905000" y="2667000"/>
            <a:ext cx="5451475" cy="1917700"/>
          </a:xfrm>
          <a:prstGeom prst="rect">
            <a:avLst/>
          </a:prstGeom>
          <a:noFill/>
          <a:ln w="9525">
            <a:noFill/>
            <a:miter lim="800000"/>
            <a:headEnd/>
            <a:tailEnd/>
          </a:ln>
          <a:effectLst>
            <a:prstShdw prst="shdw17" dist="17961" dir="2700000">
              <a:srgbClr val="708688"/>
            </a:prstShdw>
          </a:effectLst>
        </p:spPr>
        <p:txBody>
          <a:bodyPr wrap="none">
            <a:spAutoFit/>
          </a:bodyPr>
          <a:lstStyle/>
          <a:p>
            <a:pPr algn="ctr"/>
            <a:r>
              <a:rPr lang="en-US" sz="2400" b="1">
                <a:ea typeface="MS PGothic" pitchFamily="34" charset="-128"/>
              </a:rPr>
              <a:t>Vodaplex -  2011 Business Overview</a:t>
            </a:r>
          </a:p>
          <a:p>
            <a:pPr algn="ctr"/>
            <a:endParaRPr lang="en-US" sz="2400" b="1">
              <a:ea typeface="MS PGothic" pitchFamily="34" charset="-128"/>
            </a:endParaRPr>
          </a:p>
          <a:p>
            <a:pPr algn="ctr"/>
            <a:r>
              <a:rPr lang="en-US" sz="2400" b="1">
                <a:ea typeface="MS PGothic" pitchFamily="34" charset="-128"/>
              </a:rPr>
              <a:t>Welcome…..</a:t>
            </a:r>
          </a:p>
          <a:p>
            <a:pPr algn="ctr"/>
            <a:endParaRPr lang="en-US" sz="2400" b="1">
              <a:ea typeface="MS PGothic" pitchFamily="34" charset="-128"/>
            </a:endParaRPr>
          </a:p>
          <a:p>
            <a:pPr algn="ctr"/>
            <a:endParaRPr lang="en-US" sz="2400" b="1">
              <a:ea typeface="MS PGothic" pitchFamily="34" charset="-128"/>
            </a:endParaRPr>
          </a:p>
        </p:txBody>
      </p:sp>
      <p:pic>
        <p:nvPicPr>
          <p:cNvPr id="64514" name="Picture 4" descr="VP Logo.jpg"/>
          <p:cNvPicPr>
            <a:picLocks noChangeAspect="1" noChangeArrowheads="1"/>
          </p:cNvPicPr>
          <p:nvPr/>
        </p:nvPicPr>
        <p:blipFill>
          <a:blip r:embed="rId3"/>
          <a:srcRect/>
          <a:stretch>
            <a:fillRect/>
          </a:stretch>
        </p:blipFill>
        <p:spPr bwMode="auto">
          <a:xfrm>
            <a:off x="2133600" y="990600"/>
            <a:ext cx="4465638" cy="1295400"/>
          </a:xfrm>
          <a:prstGeom prst="rect">
            <a:avLst/>
          </a:prstGeom>
          <a:noFill/>
          <a:ln w="9525">
            <a:noFill/>
            <a:miter lim="800000"/>
            <a:headEnd/>
            <a:tailEnd/>
          </a:ln>
        </p:spPr>
      </p:pic>
      <p:sp>
        <p:nvSpPr>
          <p:cNvPr id="64517" name="Text Box 5"/>
          <p:cNvSpPr txBox="1">
            <a:spLocks noChangeArrowheads="1"/>
          </p:cNvSpPr>
          <p:nvPr/>
        </p:nvSpPr>
        <p:spPr bwMode="auto">
          <a:xfrm>
            <a:off x="609600" y="6248400"/>
            <a:ext cx="10350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a:t>Mozone</a:t>
            </a:r>
          </a:p>
        </p:txBody>
      </p:sp>
      <p:pic>
        <p:nvPicPr>
          <p:cNvPr id="64516" name="Picture 10" descr="Vodaplex Direct Sellers"/>
          <p:cNvPicPr>
            <a:picLocks noChangeAspect="1" noChangeArrowheads="1"/>
          </p:cNvPicPr>
          <p:nvPr/>
        </p:nvPicPr>
        <p:blipFill>
          <a:blip r:embed="rId4"/>
          <a:srcRect/>
          <a:stretch>
            <a:fillRect/>
          </a:stretch>
        </p:blipFill>
        <p:spPr bwMode="auto">
          <a:xfrm>
            <a:off x="914400" y="4191000"/>
            <a:ext cx="7848600" cy="1635125"/>
          </a:xfrm>
          <a:prstGeom prst="rect">
            <a:avLst/>
          </a:prstGeom>
          <a:noFill/>
          <a:ln w="9525">
            <a:noFill/>
            <a:miter lim="800000"/>
            <a:headEnd/>
            <a:tailEnd/>
          </a:ln>
        </p:spPr>
      </p:pic>
      <p:pic>
        <p:nvPicPr>
          <p:cNvPr id="64523" name="MOZONE.wma">
            <a:hlinkClick r:id="" action="ppaction://media"/>
          </p:cNvPr>
          <p:cNvPicPr>
            <a:picLocks noRot="1" noChangeAspect="1" noChangeArrowheads="1"/>
          </p:cNvPicPr>
          <p:nvPr>
            <a:audioFile r:link="rId1"/>
          </p:nvPr>
        </p:nvPicPr>
        <p:blipFill>
          <a:blip r:embed="rId5"/>
          <a:srcRect/>
          <a:stretch>
            <a:fillRect/>
          </a:stretch>
        </p:blipFill>
        <p:spPr bwMode="auto">
          <a:xfrm>
            <a:off x="381000" y="62484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2403" fill="hold"/>
                                        <p:tgtEl>
                                          <p:spTgt spid="645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45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xfrm>
            <a:off x="1981200" y="152400"/>
            <a:ext cx="5618163" cy="533400"/>
          </a:xfrm>
        </p:spPr>
        <p:txBody>
          <a:bodyPr/>
          <a:lstStyle/>
          <a:p>
            <a:r>
              <a:rPr lang="en-US" b="1" smtClean="0">
                <a:cs typeface="Times New Roman" pitchFamily="18" charset="0"/>
              </a:rPr>
              <a:t>    </a:t>
            </a:r>
            <a:r>
              <a:rPr lang="en-US" smtClean="0">
                <a:cs typeface="Times New Roman" pitchFamily="18" charset="0"/>
              </a:rPr>
              <a:t>DirecTV Revenue Streams</a:t>
            </a:r>
          </a:p>
        </p:txBody>
      </p:sp>
      <p:sp>
        <p:nvSpPr>
          <p:cNvPr id="77826" name="Rectangle 3"/>
          <p:cNvSpPr>
            <a:spLocks noGrp="1" noChangeArrowheads="1"/>
          </p:cNvSpPr>
          <p:nvPr>
            <p:ph type="body" idx="4294967295"/>
          </p:nvPr>
        </p:nvSpPr>
        <p:spPr>
          <a:xfrm>
            <a:off x="914400" y="838200"/>
            <a:ext cx="8534400" cy="4038600"/>
          </a:xfrm>
        </p:spPr>
        <p:txBody>
          <a:bodyPr/>
          <a:lstStyle/>
          <a:p>
            <a:pPr marL="465138" indent="0"/>
            <a:endParaRPr lang="en-US" smtClean="0"/>
          </a:p>
          <a:p>
            <a:pPr marL="465138" indent="0" algn="ctr"/>
            <a:endParaRPr lang="en-US" sz="1000" b="1" smtClean="0"/>
          </a:p>
          <a:p>
            <a:pPr marL="465138" indent="0">
              <a:buFontTx/>
              <a:buNone/>
            </a:pPr>
            <a:r>
              <a:rPr lang="en-US" sz="1000" b="1" smtClean="0"/>
              <a:t>                     </a:t>
            </a:r>
            <a:r>
              <a:rPr lang="en-US" sz="2800" smtClean="0"/>
              <a:t>DIRECTV Consumer Sales</a:t>
            </a:r>
          </a:p>
          <a:p>
            <a:pPr marL="465138" indent="0">
              <a:buFontTx/>
              <a:buNone/>
            </a:pPr>
            <a:endParaRPr lang="en-US" sz="2800" smtClean="0"/>
          </a:p>
          <a:p>
            <a:pPr marL="465138" indent="0">
              <a:buFontTx/>
              <a:buNone/>
            </a:pPr>
            <a:r>
              <a:rPr lang="en-US" sz="2800" smtClean="0"/>
              <a:t>	   DIRECTV Commercial Sales</a:t>
            </a:r>
          </a:p>
          <a:p>
            <a:pPr marL="465138" indent="0">
              <a:buFontTx/>
              <a:buNone/>
            </a:pPr>
            <a:endParaRPr lang="en-US" sz="2800" smtClean="0"/>
          </a:p>
          <a:p>
            <a:pPr marL="465138" indent="0">
              <a:buFontTx/>
              <a:buNone/>
            </a:pPr>
            <a:r>
              <a:rPr lang="en-US" sz="2800" smtClean="0"/>
              <a:t>	   DIRECTV Multi-Dwelling Unit Sales</a:t>
            </a:r>
          </a:p>
        </p:txBody>
      </p:sp>
      <p:pic>
        <p:nvPicPr>
          <p:cNvPr id="77827" name="Picture 5" descr="Products"/>
          <p:cNvPicPr>
            <a:picLocks noChangeAspect="1" noChangeArrowheads="1"/>
          </p:cNvPicPr>
          <p:nvPr/>
        </p:nvPicPr>
        <p:blipFill>
          <a:blip r:embed="rId2"/>
          <a:srcRect/>
          <a:stretch>
            <a:fillRect/>
          </a:stretch>
        </p:blipFill>
        <p:spPr bwMode="auto">
          <a:xfrm>
            <a:off x="2057400" y="4953000"/>
            <a:ext cx="57150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0" y="152400"/>
            <a:ext cx="9144000" cy="549275"/>
          </a:xfrm>
        </p:spPr>
        <p:txBody>
          <a:bodyPr/>
          <a:lstStyle/>
          <a:p>
            <a:r>
              <a:rPr lang="en-US" sz="3000" smtClean="0"/>
              <a:t>              </a:t>
            </a:r>
            <a:r>
              <a:rPr lang="en-US" smtClean="0"/>
              <a:t>DirectTV Sprint (2011) Offers</a:t>
            </a:r>
            <a:r>
              <a:rPr lang="en-US" sz="3000" smtClean="0"/>
              <a:t>	</a:t>
            </a:r>
          </a:p>
        </p:txBody>
      </p:sp>
      <p:sp>
        <p:nvSpPr>
          <p:cNvPr id="5" name="Rounded Rectangle 4"/>
          <p:cNvSpPr/>
          <p:nvPr/>
        </p:nvSpPr>
        <p:spPr bwMode="auto">
          <a:xfrm>
            <a:off x="1524000" y="990600"/>
            <a:ext cx="2514600" cy="1143000"/>
          </a:xfrm>
          <a:prstGeom prst="roundRect">
            <a:avLst/>
          </a:prstGeom>
          <a:solidFill>
            <a:srgbClr val="006600"/>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endParaRPr lang="en-US" sz="800" b="1" dirty="0">
              <a:solidFill>
                <a:schemeClr val="bg1"/>
              </a:solidFill>
              <a:latin typeface="+mj-lt"/>
              <a:cs typeface="+mn-cs"/>
            </a:endParaRPr>
          </a:p>
          <a:p>
            <a:pPr algn="ctr" fontAlgn="auto">
              <a:spcBef>
                <a:spcPts val="0"/>
              </a:spcBef>
              <a:spcAft>
                <a:spcPts val="0"/>
              </a:spcAft>
              <a:defRPr/>
            </a:pPr>
            <a:r>
              <a:rPr lang="en-US" sz="3200" b="1" dirty="0" err="1">
                <a:solidFill>
                  <a:schemeClr val="bg1"/>
                </a:solidFill>
                <a:latin typeface="+mj-lt"/>
                <a:cs typeface="+mn-cs"/>
              </a:rPr>
              <a:t>Xtra</a:t>
            </a:r>
            <a:endParaRPr lang="en-US" sz="3200" b="1" dirty="0">
              <a:solidFill>
                <a:schemeClr val="bg1"/>
              </a:solidFill>
              <a:latin typeface="+mj-lt"/>
              <a:cs typeface="+mn-cs"/>
            </a:endParaRPr>
          </a:p>
          <a:p>
            <a:pPr algn="ctr" fontAlgn="auto">
              <a:spcBef>
                <a:spcPts val="0"/>
              </a:spcBef>
              <a:spcAft>
                <a:spcPts val="0"/>
              </a:spcAft>
              <a:defRPr/>
            </a:pPr>
            <a:r>
              <a:rPr lang="en-US" sz="3200" b="1" dirty="0">
                <a:solidFill>
                  <a:schemeClr val="bg1"/>
                </a:solidFill>
                <a:latin typeface="+mj-lt"/>
                <a:cs typeface="+mn-cs"/>
              </a:rPr>
              <a:t>$</a:t>
            </a:r>
            <a:r>
              <a:rPr lang="en-US" sz="3200" b="1" dirty="0">
                <a:solidFill>
                  <a:schemeClr val="bg1"/>
                </a:solidFill>
                <a:latin typeface="+mj-lt"/>
                <a:cs typeface="+mn-cs"/>
              </a:rPr>
              <a:t>65.99</a:t>
            </a:r>
            <a:r>
              <a:rPr lang="en-US" sz="3200" dirty="0">
                <a:solidFill>
                  <a:schemeClr val="bg1"/>
                </a:solidFill>
                <a:latin typeface="+mj-lt"/>
                <a:cs typeface="+mn-cs"/>
              </a:rPr>
              <a:t>/mo</a:t>
            </a:r>
            <a:endParaRPr lang="en-US" sz="3200" b="1" dirty="0">
              <a:solidFill>
                <a:schemeClr val="bg1"/>
              </a:solidFill>
              <a:latin typeface="+mj-lt"/>
              <a:cs typeface="+mn-cs"/>
            </a:endParaRPr>
          </a:p>
          <a:p>
            <a:pPr algn="ctr" fontAlgn="auto">
              <a:spcBef>
                <a:spcPts val="0"/>
              </a:spcBef>
              <a:spcAft>
                <a:spcPts val="0"/>
              </a:spcAft>
              <a:defRPr/>
            </a:pPr>
            <a:endParaRPr lang="en-US" sz="2000" b="1" dirty="0">
              <a:latin typeface="+mj-lt"/>
              <a:cs typeface="+mn-cs"/>
            </a:endParaRPr>
          </a:p>
        </p:txBody>
      </p:sp>
      <p:sp>
        <p:nvSpPr>
          <p:cNvPr id="6" name="Rounded Rectangle 5"/>
          <p:cNvSpPr/>
          <p:nvPr/>
        </p:nvSpPr>
        <p:spPr bwMode="auto">
          <a:xfrm>
            <a:off x="4953000" y="990600"/>
            <a:ext cx="3548063" cy="1219200"/>
          </a:xfrm>
          <a:prstGeom prst="roundRect">
            <a:avLst/>
          </a:prstGeom>
          <a:solidFill>
            <a:srgbClr val="006600"/>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endParaRPr lang="en-US" sz="800" b="1" dirty="0">
              <a:solidFill>
                <a:schemeClr val="bg1"/>
              </a:solidFill>
              <a:latin typeface="+mj-lt"/>
              <a:cs typeface="+mn-cs"/>
            </a:endParaRPr>
          </a:p>
          <a:p>
            <a:pPr algn="ctr" fontAlgn="auto">
              <a:spcBef>
                <a:spcPts val="0"/>
              </a:spcBef>
              <a:spcAft>
                <a:spcPts val="0"/>
              </a:spcAft>
              <a:defRPr/>
            </a:pPr>
            <a:r>
              <a:rPr lang="en-US" sz="3200" b="1" dirty="0">
                <a:solidFill>
                  <a:schemeClr val="bg1"/>
                </a:solidFill>
                <a:latin typeface="+mj-lt"/>
                <a:cs typeface="+mn-cs"/>
              </a:rPr>
              <a:t>Premium</a:t>
            </a:r>
          </a:p>
          <a:p>
            <a:pPr algn="ctr" fontAlgn="auto">
              <a:spcBef>
                <a:spcPts val="0"/>
              </a:spcBef>
              <a:spcAft>
                <a:spcPts val="0"/>
              </a:spcAft>
              <a:defRPr/>
            </a:pPr>
            <a:r>
              <a:rPr lang="en-US" sz="3200" b="1" dirty="0">
                <a:solidFill>
                  <a:schemeClr val="bg1"/>
                </a:solidFill>
                <a:latin typeface="+mj-lt"/>
                <a:cs typeface="+mn-cs"/>
              </a:rPr>
              <a:t>$</a:t>
            </a:r>
            <a:r>
              <a:rPr lang="en-US" sz="3200" b="1" dirty="0">
                <a:solidFill>
                  <a:schemeClr val="bg1"/>
                </a:solidFill>
                <a:latin typeface="+mj-lt"/>
                <a:cs typeface="+mn-cs"/>
              </a:rPr>
              <a:t>114.99/mo</a:t>
            </a:r>
            <a:endParaRPr lang="en-US" sz="3200" b="1" dirty="0">
              <a:solidFill>
                <a:schemeClr val="bg1"/>
              </a:solidFill>
              <a:latin typeface="+mj-lt"/>
              <a:cs typeface="+mn-cs"/>
            </a:endParaRPr>
          </a:p>
        </p:txBody>
      </p:sp>
      <p:sp>
        <p:nvSpPr>
          <p:cNvPr id="78852" name="Rounded Rectangle 7"/>
          <p:cNvSpPr>
            <a:spLocks noChangeArrowheads="1"/>
          </p:cNvSpPr>
          <p:nvPr/>
        </p:nvSpPr>
        <p:spPr bwMode="auto">
          <a:xfrm>
            <a:off x="1524000" y="2286000"/>
            <a:ext cx="2438400" cy="1219200"/>
          </a:xfrm>
          <a:prstGeom prst="roundRect">
            <a:avLst>
              <a:gd name="adj" fmla="val 16667"/>
            </a:avLst>
          </a:prstGeom>
          <a:solidFill>
            <a:srgbClr val="1010FC"/>
          </a:solidFill>
          <a:ln w="9525" algn="ctr">
            <a:solidFill>
              <a:schemeClr val="tx1"/>
            </a:solidFill>
            <a:round/>
            <a:headEnd/>
            <a:tailEnd/>
          </a:ln>
        </p:spPr>
        <p:txBody>
          <a:bodyPr/>
          <a:lstStyle/>
          <a:p>
            <a:pPr algn="ctr"/>
            <a:r>
              <a:rPr lang="en-US" b="1">
                <a:solidFill>
                  <a:schemeClr val="bg1"/>
                </a:solidFill>
                <a:latin typeface="Helvetica" pitchFamily="34" charset="0"/>
              </a:rPr>
              <a:t>Save $31/month </a:t>
            </a:r>
          </a:p>
          <a:p>
            <a:pPr algn="ctr"/>
            <a:r>
              <a:rPr lang="en-US" b="1">
                <a:solidFill>
                  <a:schemeClr val="bg1"/>
                </a:solidFill>
                <a:latin typeface="Helvetica" pitchFamily="34" charset="0"/>
              </a:rPr>
              <a:t>Month 1-12</a:t>
            </a:r>
          </a:p>
          <a:p>
            <a:pPr algn="ctr"/>
            <a:endParaRPr lang="en-US" b="1">
              <a:solidFill>
                <a:schemeClr val="bg1"/>
              </a:solidFill>
              <a:latin typeface="Helvetica" pitchFamily="34" charset="0"/>
            </a:endParaRPr>
          </a:p>
          <a:p>
            <a:pPr algn="ctr"/>
            <a:r>
              <a:rPr lang="en-US" b="1">
                <a:solidFill>
                  <a:schemeClr val="bg1"/>
                </a:solidFill>
                <a:latin typeface="Helvetica" pitchFamily="34" charset="0"/>
              </a:rPr>
              <a:t>Total $370 </a:t>
            </a:r>
            <a:r>
              <a:rPr lang="en-US" sz="2000" b="1">
                <a:solidFill>
                  <a:schemeClr val="bg1"/>
                </a:solidFill>
                <a:latin typeface="Helvetica" pitchFamily="34" charset="0"/>
              </a:rPr>
              <a:t>savings</a:t>
            </a:r>
          </a:p>
        </p:txBody>
      </p:sp>
      <p:sp>
        <p:nvSpPr>
          <p:cNvPr id="78853" name="Rounded Rectangle 10"/>
          <p:cNvSpPr>
            <a:spLocks noChangeArrowheads="1"/>
          </p:cNvSpPr>
          <p:nvPr/>
        </p:nvSpPr>
        <p:spPr bwMode="auto">
          <a:xfrm>
            <a:off x="1524000" y="3581400"/>
            <a:ext cx="2438400" cy="2057400"/>
          </a:xfrm>
          <a:prstGeom prst="roundRect">
            <a:avLst>
              <a:gd name="adj" fmla="val 16667"/>
            </a:avLst>
          </a:prstGeom>
          <a:solidFill>
            <a:srgbClr val="F7CD19"/>
          </a:solidFill>
          <a:ln w="9525" algn="ctr">
            <a:solidFill>
              <a:schemeClr val="tx1"/>
            </a:solidFill>
            <a:round/>
            <a:headEnd/>
            <a:tailEnd/>
          </a:ln>
        </p:spPr>
        <p:txBody>
          <a:bodyPr/>
          <a:lstStyle/>
          <a:p>
            <a:pPr algn="ctr"/>
            <a:endParaRPr lang="en-US" sz="800" b="1">
              <a:latin typeface="Helvetica" pitchFamily="34" charset="0"/>
            </a:endParaRPr>
          </a:p>
          <a:p>
            <a:pPr algn="ctr"/>
            <a:r>
              <a:rPr lang="en-US" b="1">
                <a:latin typeface="Helvetica" pitchFamily="34" charset="0"/>
              </a:rPr>
              <a:t>$34.99</a:t>
            </a:r>
          </a:p>
          <a:p>
            <a:pPr algn="ctr"/>
            <a:r>
              <a:rPr lang="en-US" b="1">
                <a:latin typeface="Helvetica" pitchFamily="34" charset="0"/>
              </a:rPr>
              <a:t>MONTH 1-12</a:t>
            </a:r>
          </a:p>
          <a:p>
            <a:pPr algn="ctr"/>
            <a:endParaRPr lang="en-US" b="1">
              <a:latin typeface="Helvetica" pitchFamily="34" charset="0"/>
            </a:endParaRPr>
          </a:p>
          <a:p>
            <a:pPr algn="ctr"/>
            <a:r>
              <a:rPr lang="en-US" b="1">
                <a:solidFill>
                  <a:schemeClr val="accent2"/>
                </a:solidFill>
                <a:latin typeface="Helvetica" pitchFamily="34" charset="0"/>
              </a:rPr>
              <a:t>$65.99</a:t>
            </a:r>
          </a:p>
          <a:p>
            <a:pPr algn="ctr"/>
            <a:r>
              <a:rPr lang="en-US" b="1">
                <a:solidFill>
                  <a:schemeClr val="accent2"/>
                </a:solidFill>
                <a:latin typeface="Helvetica" pitchFamily="34" charset="0"/>
              </a:rPr>
              <a:t>MONTH 13-24</a:t>
            </a:r>
          </a:p>
        </p:txBody>
      </p:sp>
      <p:sp>
        <p:nvSpPr>
          <p:cNvPr id="9" name="Rounded Rectangle 8"/>
          <p:cNvSpPr/>
          <p:nvPr/>
        </p:nvSpPr>
        <p:spPr bwMode="auto">
          <a:xfrm>
            <a:off x="4953000" y="3657600"/>
            <a:ext cx="3429000" cy="1981200"/>
          </a:xfrm>
          <a:prstGeom prst="roundRect">
            <a:avLst/>
          </a:prstGeom>
          <a:solidFill>
            <a:srgbClr val="F7CD19"/>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lang="en-US" b="1" dirty="0">
                <a:latin typeface="+mj-lt"/>
                <a:cs typeface="+mn-cs"/>
              </a:rPr>
              <a:t>$38.99</a:t>
            </a:r>
            <a:endParaRPr lang="en-US" b="1" dirty="0">
              <a:latin typeface="+mj-lt"/>
              <a:cs typeface="+mn-cs"/>
            </a:endParaRPr>
          </a:p>
          <a:p>
            <a:pPr algn="ctr" fontAlgn="auto">
              <a:spcBef>
                <a:spcPts val="0"/>
              </a:spcBef>
              <a:spcAft>
                <a:spcPts val="0"/>
              </a:spcAft>
              <a:defRPr/>
            </a:pPr>
            <a:r>
              <a:rPr lang="en-US" b="1" dirty="0">
                <a:latin typeface="+mj-lt"/>
                <a:cs typeface="+mn-cs"/>
              </a:rPr>
              <a:t> MONTH 1-3</a:t>
            </a:r>
          </a:p>
          <a:p>
            <a:pPr algn="ctr" fontAlgn="auto">
              <a:spcBef>
                <a:spcPts val="0"/>
              </a:spcBef>
              <a:spcAft>
                <a:spcPts val="0"/>
              </a:spcAft>
              <a:defRPr/>
            </a:pPr>
            <a:r>
              <a:rPr lang="en-US" b="1" dirty="0">
                <a:solidFill>
                  <a:srgbClr val="FF0000"/>
                </a:solidFill>
                <a:latin typeface="+mj-lt"/>
                <a:cs typeface="+mn-cs"/>
              </a:rPr>
              <a:t>$</a:t>
            </a:r>
            <a:r>
              <a:rPr lang="en-US" b="1" dirty="0">
                <a:solidFill>
                  <a:srgbClr val="FF0000"/>
                </a:solidFill>
                <a:latin typeface="+mj-lt"/>
                <a:cs typeface="+mn-cs"/>
              </a:rPr>
              <a:t>83.99</a:t>
            </a:r>
            <a:endParaRPr lang="en-US" b="1" dirty="0">
              <a:solidFill>
                <a:srgbClr val="FF0000"/>
              </a:solidFill>
              <a:latin typeface="+mj-lt"/>
              <a:cs typeface="+mn-cs"/>
            </a:endParaRPr>
          </a:p>
          <a:p>
            <a:pPr algn="ctr" fontAlgn="auto">
              <a:spcBef>
                <a:spcPts val="0"/>
              </a:spcBef>
              <a:spcAft>
                <a:spcPts val="0"/>
              </a:spcAft>
              <a:defRPr/>
            </a:pPr>
            <a:r>
              <a:rPr lang="en-US" b="1" dirty="0">
                <a:solidFill>
                  <a:srgbClr val="FF0000"/>
                </a:solidFill>
                <a:latin typeface="+mj-lt"/>
                <a:cs typeface="+mn-cs"/>
              </a:rPr>
              <a:t> MONTH 4-12</a:t>
            </a:r>
          </a:p>
          <a:p>
            <a:pPr algn="ctr" fontAlgn="auto">
              <a:spcBef>
                <a:spcPts val="0"/>
              </a:spcBef>
              <a:spcAft>
                <a:spcPts val="0"/>
              </a:spcAft>
              <a:defRPr/>
            </a:pPr>
            <a:r>
              <a:rPr lang="en-US" b="1" dirty="0">
                <a:solidFill>
                  <a:schemeClr val="accent2"/>
                </a:solidFill>
                <a:latin typeface="+mj-lt"/>
                <a:cs typeface="+mn-cs"/>
              </a:rPr>
              <a:t>$</a:t>
            </a:r>
            <a:r>
              <a:rPr lang="en-US" b="1" dirty="0">
                <a:solidFill>
                  <a:schemeClr val="accent2"/>
                </a:solidFill>
                <a:latin typeface="+mj-lt"/>
                <a:cs typeface="+mn-cs"/>
              </a:rPr>
              <a:t>114.99</a:t>
            </a:r>
            <a:endParaRPr lang="en-US" b="1" dirty="0">
              <a:solidFill>
                <a:schemeClr val="accent2"/>
              </a:solidFill>
              <a:latin typeface="+mj-lt"/>
              <a:cs typeface="+mn-cs"/>
            </a:endParaRPr>
          </a:p>
          <a:p>
            <a:pPr algn="ctr" fontAlgn="auto">
              <a:spcBef>
                <a:spcPts val="0"/>
              </a:spcBef>
              <a:spcAft>
                <a:spcPts val="0"/>
              </a:spcAft>
              <a:defRPr/>
            </a:pPr>
            <a:r>
              <a:rPr lang="en-US" b="1" dirty="0">
                <a:solidFill>
                  <a:schemeClr val="accent2"/>
                </a:solidFill>
                <a:latin typeface="+mj-lt"/>
                <a:cs typeface="+mn-cs"/>
              </a:rPr>
              <a:t>MONTH 13-24</a:t>
            </a:r>
          </a:p>
          <a:p>
            <a:pPr algn="ctr" fontAlgn="auto">
              <a:spcBef>
                <a:spcPts val="0"/>
              </a:spcBef>
              <a:spcAft>
                <a:spcPts val="0"/>
              </a:spcAft>
              <a:defRPr/>
            </a:pPr>
            <a:endParaRPr lang="en-US" sz="2000" b="1" dirty="0">
              <a:latin typeface="+mj-lt"/>
              <a:cs typeface="+mn-cs"/>
            </a:endParaRPr>
          </a:p>
          <a:p>
            <a:pPr algn="ctr" fontAlgn="auto">
              <a:spcBef>
                <a:spcPts val="0"/>
              </a:spcBef>
              <a:spcAft>
                <a:spcPts val="0"/>
              </a:spcAft>
              <a:defRPr/>
            </a:pPr>
            <a:endParaRPr lang="en-US" sz="1600" b="1" dirty="0">
              <a:solidFill>
                <a:schemeClr val="accent1"/>
              </a:solidFill>
              <a:latin typeface="+mj-lt"/>
              <a:cs typeface="+mn-cs"/>
            </a:endParaRPr>
          </a:p>
          <a:p>
            <a:pPr algn="ctr" fontAlgn="auto">
              <a:spcBef>
                <a:spcPts val="0"/>
              </a:spcBef>
              <a:spcAft>
                <a:spcPts val="0"/>
              </a:spcAft>
              <a:defRPr/>
            </a:pPr>
            <a:endParaRPr lang="en-US" sz="1600" b="1" dirty="0">
              <a:solidFill>
                <a:schemeClr val="accent1"/>
              </a:solidFill>
              <a:latin typeface="+mj-lt"/>
              <a:cs typeface="+mn-cs"/>
            </a:endParaRPr>
          </a:p>
        </p:txBody>
      </p:sp>
      <p:sp>
        <p:nvSpPr>
          <p:cNvPr id="11" name="Rounded Rectangle 10"/>
          <p:cNvSpPr/>
          <p:nvPr/>
        </p:nvSpPr>
        <p:spPr bwMode="auto">
          <a:xfrm>
            <a:off x="914400" y="5715000"/>
            <a:ext cx="7629525" cy="838200"/>
          </a:xfrm>
          <a:prstGeom prst="roundRect">
            <a:avLst/>
          </a:prstGeom>
          <a:gradFill>
            <a:gsLst>
              <a:gs pos="15000">
                <a:schemeClr val="accent1">
                  <a:lumMod val="40000"/>
                  <a:lumOff val="60000"/>
                </a:schemeClr>
              </a:gs>
              <a:gs pos="50000">
                <a:schemeClr val="accent1">
                  <a:tint val="44500"/>
                  <a:satMod val="160000"/>
                </a:schemeClr>
              </a:gs>
              <a:gs pos="100000">
                <a:schemeClr val="accent1">
                  <a:tint val="23500"/>
                  <a:satMod val="160000"/>
                </a:schemeClr>
              </a:gs>
            </a:gsLst>
            <a:lin ang="16200000" scaled="1"/>
          </a:gra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lang="en-US" b="1" dirty="0">
                <a:latin typeface="Arial" pitchFamily="34" charset="0"/>
                <a:cs typeface="+mn-cs"/>
              </a:rPr>
              <a:t>Add $10 to Include </a:t>
            </a:r>
            <a:r>
              <a:rPr lang="en-US" b="1" dirty="0">
                <a:solidFill>
                  <a:srgbClr val="FF0000"/>
                </a:solidFill>
                <a:latin typeface="Arial" pitchFamily="34" charset="0"/>
                <a:cs typeface="+mn-cs"/>
              </a:rPr>
              <a:t>MRV</a:t>
            </a:r>
            <a:r>
              <a:rPr lang="en-US" b="1" dirty="0">
                <a:latin typeface="Arial" pitchFamily="34" charset="0"/>
                <a:cs typeface="+mn-cs"/>
              </a:rPr>
              <a:t> (whole home DVR) with </a:t>
            </a:r>
            <a:r>
              <a:rPr lang="en-US" b="1" dirty="0">
                <a:solidFill>
                  <a:srgbClr val="FF0000"/>
                </a:solidFill>
                <a:latin typeface="Arial" pitchFamily="34" charset="0"/>
                <a:cs typeface="+mn-cs"/>
              </a:rPr>
              <a:t>Free HD for Life</a:t>
            </a:r>
          </a:p>
          <a:p>
            <a:pPr algn="ctr" fontAlgn="auto">
              <a:spcBef>
                <a:spcPts val="0"/>
              </a:spcBef>
              <a:spcAft>
                <a:spcPts val="0"/>
              </a:spcAft>
              <a:defRPr/>
            </a:pPr>
            <a:r>
              <a:rPr lang="en-US" b="1" dirty="0">
                <a:latin typeface="Arial" pitchFamily="34" charset="0"/>
                <a:cs typeface="+mn-cs"/>
              </a:rPr>
              <a:t>1 Room of Viewing Included – </a:t>
            </a:r>
            <a:r>
              <a:rPr lang="en-US" b="1" dirty="0">
                <a:latin typeface="Arial" pitchFamily="34" charset="0"/>
                <a:cs typeface="+mn-cs"/>
              </a:rPr>
              <a:t>$6 </a:t>
            </a:r>
            <a:r>
              <a:rPr lang="en-US" b="1" dirty="0">
                <a:latin typeface="Arial" pitchFamily="34" charset="0"/>
                <a:cs typeface="+mn-cs"/>
              </a:rPr>
              <a:t>Per Month for Additional Rooms</a:t>
            </a:r>
          </a:p>
          <a:p>
            <a:pPr algn="ctr" fontAlgn="auto">
              <a:spcBef>
                <a:spcPts val="0"/>
              </a:spcBef>
              <a:spcAft>
                <a:spcPts val="0"/>
              </a:spcAft>
              <a:defRPr/>
            </a:pPr>
            <a:endParaRPr lang="en-US" b="1" dirty="0">
              <a:solidFill>
                <a:srgbClr val="FF0000"/>
              </a:solidFill>
              <a:latin typeface="Arial" pitchFamily="34" charset="0"/>
              <a:cs typeface="+mn-cs"/>
            </a:endParaRPr>
          </a:p>
        </p:txBody>
      </p:sp>
      <p:sp>
        <p:nvSpPr>
          <p:cNvPr id="78856" name="Rounded Rectangle 7"/>
          <p:cNvSpPr>
            <a:spLocks noChangeArrowheads="1"/>
          </p:cNvSpPr>
          <p:nvPr/>
        </p:nvSpPr>
        <p:spPr bwMode="auto">
          <a:xfrm>
            <a:off x="4953000" y="2286000"/>
            <a:ext cx="3429000" cy="1273175"/>
          </a:xfrm>
          <a:prstGeom prst="roundRect">
            <a:avLst>
              <a:gd name="adj" fmla="val 16667"/>
            </a:avLst>
          </a:prstGeom>
          <a:solidFill>
            <a:srgbClr val="1010FC"/>
          </a:solidFill>
          <a:ln w="9525" algn="ctr">
            <a:solidFill>
              <a:schemeClr val="tx1"/>
            </a:solidFill>
            <a:round/>
            <a:headEnd/>
            <a:tailEnd/>
          </a:ln>
        </p:spPr>
        <p:txBody>
          <a:bodyPr/>
          <a:lstStyle/>
          <a:p>
            <a:pPr algn="ctr"/>
            <a:r>
              <a:rPr lang="en-US" b="1">
                <a:solidFill>
                  <a:schemeClr val="bg1"/>
                </a:solidFill>
                <a:latin typeface="Helvetica" pitchFamily="34" charset="0"/>
              </a:rPr>
              <a:t>Save $76 Month 1-3</a:t>
            </a:r>
          </a:p>
          <a:p>
            <a:pPr algn="ctr"/>
            <a:r>
              <a:rPr lang="en-US" b="1">
                <a:solidFill>
                  <a:schemeClr val="bg1"/>
                </a:solidFill>
                <a:latin typeface="Helvetica" pitchFamily="34" charset="0"/>
              </a:rPr>
              <a:t>Save $31/mo Month 4-12</a:t>
            </a:r>
          </a:p>
          <a:p>
            <a:pPr algn="ctr"/>
            <a:endParaRPr lang="en-US" b="1">
              <a:solidFill>
                <a:schemeClr val="bg1"/>
              </a:solidFill>
              <a:latin typeface="Helvetica" pitchFamily="34" charset="0"/>
            </a:endParaRPr>
          </a:p>
          <a:p>
            <a:pPr algn="ctr"/>
            <a:r>
              <a:rPr lang="en-US" b="1">
                <a:solidFill>
                  <a:schemeClr val="bg1"/>
                </a:solidFill>
                <a:latin typeface="Helvetica" pitchFamily="34" charset="0"/>
              </a:rPr>
              <a:t>Total  $470 Savings</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Vodaplex Logo"/>
          <p:cNvPicPr>
            <a:picLocks noChangeAspect="1" noChangeArrowheads="1"/>
          </p:cNvPicPr>
          <p:nvPr/>
        </p:nvPicPr>
        <p:blipFill>
          <a:blip r:embed="rId2"/>
          <a:srcRect/>
          <a:stretch>
            <a:fillRect/>
          </a:stretch>
        </p:blipFill>
        <p:spPr bwMode="auto">
          <a:xfrm>
            <a:off x="2514600" y="1524000"/>
            <a:ext cx="4000500" cy="1454150"/>
          </a:xfrm>
          <a:prstGeom prst="rect">
            <a:avLst/>
          </a:prstGeom>
          <a:noFill/>
          <a:ln w="9525">
            <a:noFill/>
            <a:miter lim="800000"/>
            <a:headEnd/>
            <a:tailEnd/>
          </a:ln>
        </p:spPr>
      </p:pic>
      <p:sp>
        <p:nvSpPr>
          <p:cNvPr id="80898" name="Text Box 4"/>
          <p:cNvSpPr txBox="1">
            <a:spLocks noChangeArrowheads="1"/>
          </p:cNvSpPr>
          <p:nvPr/>
        </p:nvSpPr>
        <p:spPr bwMode="auto">
          <a:xfrm>
            <a:off x="2057400" y="3505200"/>
            <a:ext cx="5257800" cy="523875"/>
          </a:xfrm>
          <a:prstGeom prst="rect">
            <a:avLst/>
          </a:prstGeom>
          <a:noFill/>
          <a:ln w="9525">
            <a:noFill/>
            <a:miter lim="800000"/>
            <a:headEnd/>
            <a:tailEnd/>
          </a:ln>
          <a:effectLst>
            <a:prstShdw prst="shdw17" dist="17961" dir="2700000">
              <a:srgbClr val="708688"/>
            </a:prstShdw>
          </a:effectLst>
        </p:spPr>
        <p:txBody>
          <a:bodyPr>
            <a:spAutoFit/>
          </a:bodyPr>
          <a:lstStyle/>
          <a:p>
            <a:pPr algn="ctr"/>
            <a:r>
              <a:rPr lang="en-US" sz="2800" b="1">
                <a:latin typeface="Times New Roman" pitchFamily="18" charset="0"/>
                <a:ea typeface="MS PGothic" pitchFamily="34" charset="-128"/>
                <a:cs typeface="Times New Roman" pitchFamily="18" charset="0"/>
              </a:rPr>
              <a:t>Sprint  Product Offering</a:t>
            </a:r>
          </a:p>
        </p:txBody>
      </p:sp>
      <p:pic>
        <p:nvPicPr>
          <p:cNvPr id="80899" name="Picture 6" descr="Products"/>
          <p:cNvPicPr>
            <a:picLocks noChangeAspect="1" noChangeArrowheads="1"/>
          </p:cNvPicPr>
          <p:nvPr/>
        </p:nvPicPr>
        <p:blipFill>
          <a:blip r:embed="rId3"/>
          <a:srcRect/>
          <a:stretch>
            <a:fillRect/>
          </a:stretch>
        </p:blipFill>
        <p:spPr bwMode="auto">
          <a:xfrm>
            <a:off x="2057400" y="4648200"/>
            <a:ext cx="5715000" cy="119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609600" y="3429000"/>
            <a:ext cx="8077200" cy="2289175"/>
          </a:xfrm>
          <a:prstGeom prst="rect">
            <a:avLst/>
          </a:prstGeom>
          <a:noFill/>
          <a:ln w="9525">
            <a:noFill/>
            <a:miter lim="800000"/>
            <a:headEnd/>
            <a:tailEnd/>
          </a:ln>
        </p:spPr>
        <p:txBody>
          <a:bodyPr>
            <a:spAutoFit/>
          </a:bodyPr>
          <a:lstStyle/>
          <a:p>
            <a:r>
              <a:rPr lang="en-US"/>
              <a:t>A new </a:t>
            </a:r>
            <a:r>
              <a:rPr lang="en-US">
                <a:hlinkClick r:id="rId2"/>
              </a:rPr>
              <a:t>survey</a:t>
            </a:r>
            <a:r>
              <a:rPr lang="en-US"/>
              <a:t> of 2,100 U.S. adults by the </a:t>
            </a:r>
          </a:p>
          <a:p>
            <a:r>
              <a:rPr lang="en-US"/>
              <a:t>Nielsen Company suggests strong consumer </a:t>
            </a:r>
          </a:p>
          <a:p>
            <a:r>
              <a:rPr lang="en-US"/>
              <a:t>demand for "</a:t>
            </a:r>
            <a:r>
              <a:rPr lang="en-US">
                <a:hlinkClick r:id="rId3"/>
              </a:rPr>
              <a:t>4G</a:t>
            </a:r>
            <a:r>
              <a:rPr lang="en-US"/>
              <a:t>” devices over the next year, </a:t>
            </a:r>
          </a:p>
          <a:p>
            <a:r>
              <a:rPr lang="en-US"/>
              <a:t>despite some confusion about what that </a:t>
            </a:r>
          </a:p>
          <a:p>
            <a:r>
              <a:rPr lang="en-US"/>
              <a:t>actually means. More significantly, most </a:t>
            </a:r>
          </a:p>
          <a:p>
            <a:r>
              <a:rPr lang="en-US"/>
              <a:t>consumers seem able to correctly identify </a:t>
            </a:r>
          </a:p>
          <a:p>
            <a:r>
              <a:rPr lang="en-US"/>
              <a:t>the key differences between 4G and 3G, </a:t>
            </a:r>
          </a:p>
          <a:p>
            <a:r>
              <a:rPr lang="en-US"/>
              <a:t>the study suggests. </a:t>
            </a:r>
          </a:p>
        </p:txBody>
      </p:sp>
      <p:sp>
        <p:nvSpPr>
          <p:cNvPr id="81922" name="Rectangle 3"/>
          <p:cNvSpPr>
            <a:spLocks noChangeArrowheads="1"/>
          </p:cNvSpPr>
          <p:nvPr/>
        </p:nvSpPr>
        <p:spPr bwMode="auto">
          <a:xfrm>
            <a:off x="609600" y="1143000"/>
            <a:ext cx="8077200" cy="2166938"/>
          </a:xfrm>
          <a:prstGeom prst="rect">
            <a:avLst/>
          </a:prstGeom>
          <a:noFill/>
          <a:ln w="9525">
            <a:noFill/>
            <a:miter lim="800000"/>
            <a:headEnd/>
            <a:tailEnd/>
          </a:ln>
        </p:spPr>
        <p:txBody>
          <a:bodyPr>
            <a:spAutoFit/>
          </a:bodyPr>
          <a:lstStyle/>
          <a:p>
            <a:r>
              <a:rPr lang="en-US" sz="3600" b="1"/>
              <a:t>4G Wireless Evolution - 4G Demand: 30 Percent of Buyers in Next 12 Months – </a:t>
            </a:r>
          </a:p>
          <a:p>
            <a:r>
              <a:rPr lang="en-US" sz="2800"/>
              <a:t>by the Nielsen Company </a:t>
            </a:r>
            <a:endParaRPr lang="en-US" sz="2800" b="1"/>
          </a:p>
        </p:txBody>
      </p:sp>
      <p:pic>
        <p:nvPicPr>
          <p:cNvPr id="81923" name="Picture 5" descr="spt_epic_phone"/>
          <p:cNvPicPr>
            <a:picLocks noChangeAspect="1" noChangeArrowheads="1"/>
          </p:cNvPicPr>
          <p:nvPr/>
        </p:nvPicPr>
        <p:blipFill>
          <a:blip r:embed="rId4"/>
          <a:srcRect/>
          <a:stretch>
            <a:fillRect/>
          </a:stretch>
        </p:blipFill>
        <p:spPr bwMode="auto">
          <a:xfrm>
            <a:off x="5715000" y="2895600"/>
            <a:ext cx="1284288" cy="3124200"/>
          </a:xfrm>
          <a:prstGeom prst="rect">
            <a:avLst/>
          </a:prstGeom>
          <a:noFill/>
          <a:ln w="9525">
            <a:noFill/>
            <a:miter lim="800000"/>
            <a:headEnd/>
            <a:tailEnd/>
          </a:ln>
        </p:spPr>
      </p:pic>
      <p:pic>
        <p:nvPicPr>
          <p:cNvPr id="81924" name="Picture 7" descr="4G Cell Phones"/>
          <p:cNvPicPr>
            <a:picLocks noChangeAspect="1" noChangeArrowheads="1"/>
          </p:cNvPicPr>
          <p:nvPr/>
        </p:nvPicPr>
        <p:blipFill>
          <a:blip r:embed="rId5"/>
          <a:srcRect/>
          <a:stretch>
            <a:fillRect/>
          </a:stretch>
        </p:blipFill>
        <p:spPr bwMode="auto">
          <a:xfrm>
            <a:off x="7391400" y="2971800"/>
            <a:ext cx="1506538"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4"/>
          <p:cNvSpPr>
            <a:spLocks noChangeArrowheads="1"/>
          </p:cNvSpPr>
          <p:nvPr/>
        </p:nvSpPr>
        <p:spPr bwMode="auto">
          <a:xfrm>
            <a:off x="6696075" y="1981200"/>
            <a:ext cx="2447925" cy="4648200"/>
          </a:xfrm>
          <a:prstGeom prst="rect">
            <a:avLst/>
          </a:prstGeom>
          <a:solidFill>
            <a:schemeClr val="bg1"/>
          </a:solidFill>
          <a:ln w="25400">
            <a:solidFill>
              <a:schemeClr val="bg1"/>
            </a:solidFill>
            <a:miter lim="800000"/>
            <a:headEnd/>
            <a:tailEnd/>
          </a:ln>
        </p:spPr>
        <p:txBody>
          <a:bodyPr anchor="ctr"/>
          <a:lstStyle/>
          <a:p>
            <a:pPr algn="ctr"/>
            <a:endParaRPr lang="en-US">
              <a:solidFill>
                <a:srgbClr val="FFFFFF"/>
              </a:solidFill>
            </a:endParaRPr>
          </a:p>
        </p:txBody>
      </p:sp>
      <p:sp>
        <p:nvSpPr>
          <p:cNvPr id="82946" name="Rectangle 5"/>
          <p:cNvSpPr>
            <a:spLocks noGrp="1" noChangeArrowheads="1"/>
          </p:cNvSpPr>
          <p:nvPr>
            <p:ph idx="4294967295"/>
          </p:nvPr>
        </p:nvSpPr>
        <p:spPr>
          <a:xfrm>
            <a:off x="458788" y="876300"/>
            <a:ext cx="8318500" cy="4799013"/>
          </a:xfrm>
        </p:spPr>
        <p:txBody>
          <a:bodyPr/>
          <a:lstStyle/>
          <a:p>
            <a:pPr>
              <a:buFontTx/>
              <a:buNone/>
            </a:pPr>
            <a:r>
              <a:rPr lang="en-US" sz="2800" i="1" smtClean="0"/>
              <a:t>3G sets records</a:t>
            </a:r>
          </a:p>
          <a:p>
            <a:pPr algn="ctr">
              <a:buFontTx/>
              <a:buNone/>
            </a:pPr>
            <a:r>
              <a:rPr lang="en-US" sz="2800" i="1" smtClean="0">
                <a:solidFill>
                  <a:srgbClr val="C00000"/>
                </a:solidFill>
              </a:rPr>
              <a:t>      </a:t>
            </a:r>
            <a:r>
              <a:rPr lang="en-US" sz="2800" i="1" smtClean="0"/>
              <a:t>4G breaks them</a:t>
            </a:r>
            <a:r>
              <a:rPr lang="en-US" sz="3600" i="1" smtClean="0"/>
              <a:t>…</a:t>
            </a:r>
          </a:p>
        </p:txBody>
      </p:sp>
      <p:sp>
        <p:nvSpPr>
          <p:cNvPr id="82947" name="Text Box 9"/>
          <p:cNvSpPr txBox="1">
            <a:spLocks noChangeArrowheads="1"/>
          </p:cNvSpPr>
          <p:nvPr/>
        </p:nvSpPr>
        <p:spPr bwMode="auto">
          <a:xfrm>
            <a:off x="609600" y="5991225"/>
            <a:ext cx="7162800" cy="762000"/>
          </a:xfrm>
          <a:prstGeom prst="rect">
            <a:avLst/>
          </a:prstGeom>
          <a:noFill/>
          <a:ln w="9525">
            <a:noFill/>
            <a:miter lim="800000"/>
            <a:headEnd/>
            <a:tailEnd/>
          </a:ln>
          <a:effectLst>
            <a:prstShdw prst="shdw17" dist="17961" dir="2700000">
              <a:srgbClr val="999900"/>
            </a:prstShdw>
          </a:effectLst>
        </p:spPr>
        <p:txBody>
          <a:bodyPr>
            <a:spAutoFit/>
          </a:bodyPr>
          <a:lstStyle/>
          <a:p>
            <a:pPr algn="ctr">
              <a:spcBef>
                <a:spcPct val="50000"/>
              </a:spcBef>
            </a:pPr>
            <a:r>
              <a:rPr lang="en-US" sz="4000" i="1">
                <a:solidFill>
                  <a:srgbClr val="FF0000"/>
                </a:solidFill>
              </a:rPr>
              <a:t>What can you do with 4G</a:t>
            </a:r>
            <a:r>
              <a:rPr lang="en-US" sz="4400" i="1"/>
              <a:t>?</a:t>
            </a:r>
          </a:p>
        </p:txBody>
      </p:sp>
      <p:sp>
        <p:nvSpPr>
          <p:cNvPr id="82948" name="Title 1"/>
          <p:cNvSpPr txBox="1">
            <a:spLocks noChangeArrowheads="1"/>
          </p:cNvSpPr>
          <p:nvPr/>
        </p:nvSpPr>
        <p:spPr bwMode="auto">
          <a:xfrm>
            <a:off x="0" y="0"/>
            <a:ext cx="9144000" cy="762000"/>
          </a:xfrm>
          <a:prstGeom prst="rect">
            <a:avLst/>
          </a:prstGeom>
          <a:noFill/>
          <a:ln w="9525">
            <a:noFill/>
            <a:miter lim="800000"/>
            <a:headEnd/>
            <a:tailEnd/>
          </a:ln>
        </p:spPr>
        <p:txBody>
          <a:bodyPr anchor="ctr"/>
          <a:lstStyle/>
          <a:p>
            <a:pPr algn="ctr" eaLnBrk="0" hangingPunct="0"/>
            <a:r>
              <a:rPr lang="en-US" sz="3200" baseline="30000">
                <a:solidFill>
                  <a:srgbClr val="4D4D4D"/>
                </a:solidFill>
              </a:rPr>
              <a:t> </a:t>
            </a:r>
          </a:p>
        </p:txBody>
      </p:sp>
      <p:pic>
        <p:nvPicPr>
          <p:cNvPr id="41993" name="Picture 8" descr="htc-evo-4g-5"/>
          <p:cNvPicPr>
            <a:picLocks noChangeAspect="1" noChangeArrowheads="1"/>
          </p:cNvPicPr>
          <p:nvPr/>
        </p:nvPicPr>
        <p:blipFill>
          <a:blip r:embed="rId3"/>
          <a:srcRect/>
          <a:stretch>
            <a:fillRect/>
          </a:stretch>
        </p:blipFill>
        <p:spPr bwMode="auto">
          <a:xfrm>
            <a:off x="228600" y="2209800"/>
            <a:ext cx="1752600" cy="2628900"/>
          </a:xfrm>
          <a:prstGeom prst="rect">
            <a:avLst/>
          </a:prstGeom>
          <a:noFill/>
          <a:ln w="9525">
            <a:noFill/>
            <a:miter lim="800000"/>
            <a:headEnd/>
            <a:tailEnd/>
          </a:ln>
        </p:spPr>
      </p:pic>
      <p:pic>
        <p:nvPicPr>
          <p:cNvPr id="82950" name="Picture 2" descr="See full size image">
            <a:hlinkClick r:id="rId4"/>
          </p:cNvPr>
          <p:cNvPicPr>
            <a:picLocks noChangeAspect="1" noChangeArrowheads="1"/>
          </p:cNvPicPr>
          <p:nvPr/>
        </p:nvPicPr>
        <p:blipFill>
          <a:blip r:embed="rId5"/>
          <a:srcRect/>
          <a:stretch>
            <a:fillRect/>
          </a:stretch>
        </p:blipFill>
        <p:spPr bwMode="auto">
          <a:xfrm>
            <a:off x="7315200" y="0"/>
            <a:ext cx="1828800" cy="990600"/>
          </a:xfrm>
          <a:prstGeom prst="rect">
            <a:avLst/>
          </a:prstGeom>
          <a:noFill/>
          <a:ln w="9525">
            <a:noFill/>
            <a:miter lim="800000"/>
            <a:headEnd/>
            <a:tailEnd/>
          </a:ln>
        </p:spPr>
      </p:pic>
      <p:sp>
        <p:nvSpPr>
          <p:cNvPr id="14" name="Title 5"/>
          <p:cNvSpPr txBox="1">
            <a:spLocks/>
          </p:cNvSpPr>
          <p:nvPr/>
        </p:nvSpPr>
        <p:spPr>
          <a:xfrm>
            <a:off x="0" y="228600"/>
            <a:ext cx="9144000" cy="838200"/>
          </a:xfrm>
          <a:prstGeom prst="rect">
            <a:avLst/>
          </a:prstGeom>
        </p:spPr>
        <p:txBody>
          <a:bodyPr/>
          <a:lstStyle/>
          <a:p>
            <a:pPr algn="ctr" eaLnBrk="0" hangingPunct="0">
              <a:defRPr/>
            </a:pPr>
            <a:r>
              <a:rPr lang="en-US" sz="2800" kern="0" dirty="0">
                <a:solidFill>
                  <a:schemeClr val="tx1">
                    <a:lumMod val="75000"/>
                    <a:lumOff val="25000"/>
                  </a:schemeClr>
                </a:solidFill>
              </a:rPr>
              <a:t>   Sprint Product Offerings</a:t>
            </a:r>
            <a:endParaRPr lang="en-US" sz="2800" kern="0" dirty="0">
              <a:solidFill>
                <a:schemeClr val="tx1">
                  <a:lumMod val="75000"/>
                  <a:lumOff val="25000"/>
                </a:schemeClr>
              </a:solidFill>
            </a:endParaRPr>
          </a:p>
        </p:txBody>
      </p:sp>
      <p:pic>
        <p:nvPicPr>
          <p:cNvPr id="82952" name="Picture 14" descr="Sprint_Galaxy_Tab_front_small.jpg"/>
          <p:cNvPicPr>
            <a:picLocks noChangeAspect="1"/>
          </p:cNvPicPr>
          <p:nvPr/>
        </p:nvPicPr>
        <p:blipFill>
          <a:blip r:embed="rId6"/>
          <a:srcRect/>
          <a:stretch>
            <a:fillRect/>
          </a:stretch>
        </p:blipFill>
        <p:spPr bwMode="auto">
          <a:xfrm>
            <a:off x="7315200" y="4008438"/>
            <a:ext cx="1371600" cy="2239962"/>
          </a:xfrm>
          <a:prstGeom prst="rect">
            <a:avLst/>
          </a:prstGeom>
          <a:noFill/>
          <a:ln w="9525">
            <a:noFill/>
            <a:miter lim="800000"/>
            <a:headEnd/>
            <a:tailEnd/>
          </a:ln>
        </p:spPr>
      </p:pic>
      <p:pic>
        <p:nvPicPr>
          <p:cNvPr id="82953" name="Picture 16" descr="Samsung Epic-small.jpg"/>
          <p:cNvPicPr>
            <a:picLocks noChangeAspect="1"/>
          </p:cNvPicPr>
          <p:nvPr/>
        </p:nvPicPr>
        <p:blipFill>
          <a:blip r:embed="rId7"/>
          <a:srcRect/>
          <a:stretch>
            <a:fillRect/>
          </a:stretch>
        </p:blipFill>
        <p:spPr bwMode="auto">
          <a:xfrm>
            <a:off x="2286000" y="4160838"/>
            <a:ext cx="2073275" cy="1554162"/>
          </a:xfrm>
          <a:prstGeom prst="rect">
            <a:avLst/>
          </a:prstGeom>
          <a:noFill/>
          <a:ln w="9525">
            <a:noFill/>
            <a:miter lim="800000"/>
            <a:headEnd/>
            <a:tailEnd/>
          </a:ln>
        </p:spPr>
      </p:pic>
      <p:pic>
        <p:nvPicPr>
          <p:cNvPr id="82954" name="Picture 8"/>
          <p:cNvPicPr>
            <a:picLocks noChangeAspect="1" noChangeArrowheads="1"/>
          </p:cNvPicPr>
          <p:nvPr/>
        </p:nvPicPr>
        <p:blipFill>
          <a:blip r:embed="rId8"/>
          <a:srcRect/>
          <a:stretch>
            <a:fillRect/>
          </a:stretch>
        </p:blipFill>
        <p:spPr bwMode="auto">
          <a:xfrm>
            <a:off x="4953000" y="4191000"/>
            <a:ext cx="1600200" cy="1646238"/>
          </a:xfrm>
          <a:prstGeom prst="rect">
            <a:avLst/>
          </a:prstGeom>
          <a:noFill/>
          <a:ln w="9525">
            <a:noFill/>
            <a:miter lim="800000"/>
            <a:headEnd/>
            <a:tailEnd/>
          </a:ln>
        </p:spPr>
      </p:pic>
      <p:pic>
        <p:nvPicPr>
          <p:cNvPr id="82955" name="Picture 13" descr="Sprint Sierra 250U 3G-4G USB"/>
          <p:cNvPicPr>
            <a:picLocks noChangeAspect="1" noChangeArrowheads="1"/>
          </p:cNvPicPr>
          <p:nvPr/>
        </p:nvPicPr>
        <p:blipFill>
          <a:blip r:embed="rId9"/>
          <a:srcRect/>
          <a:stretch>
            <a:fillRect/>
          </a:stretch>
        </p:blipFill>
        <p:spPr bwMode="auto">
          <a:xfrm>
            <a:off x="4800600" y="2057400"/>
            <a:ext cx="1255713" cy="1908175"/>
          </a:xfrm>
          <a:prstGeom prst="rect">
            <a:avLst/>
          </a:prstGeom>
          <a:noFill/>
          <a:ln w="9525">
            <a:noFill/>
            <a:miter lim="800000"/>
            <a:headEnd/>
            <a:tailEnd/>
          </a:ln>
        </p:spPr>
      </p:pic>
      <p:pic>
        <p:nvPicPr>
          <p:cNvPr id="82956" name="Picture 14" descr="EVOShift_Open-QWERTY-smaller.jpg"/>
          <p:cNvPicPr>
            <a:picLocks noChangeAspect="1"/>
          </p:cNvPicPr>
          <p:nvPr/>
        </p:nvPicPr>
        <p:blipFill>
          <a:blip r:embed="rId10"/>
          <a:srcRect/>
          <a:stretch>
            <a:fillRect/>
          </a:stretch>
        </p:blipFill>
        <p:spPr bwMode="auto">
          <a:xfrm>
            <a:off x="6781800" y="1371600"/>
            <a:ext cx="1905000" cy="2133600"/>
          </a:xfrm>
          <a:prstGeom prst="rect">
            <a:avLst/>
          </a:prstGeom>
          <a:noFill/>
          <a:ln w="9525">
            <a:noFill/>
            <a:miter lim="800000"/>
            <a:headEnd/>
            <a:tailEnd/>
          </a:ln>
        </p:spPr>
      </p:pic>
      <p:pic>
        <p:nvPicPr>
          <p:cNvPr id="82957" name="Picture 16" descr="MiFi_3G_4G-smaller.jpg"/>
          <p:cNvPicPr>
            <a:picLocks noChangeAspect="1"/>
          </p:cNvPicPr>
          <p:nvPr/>
        </p:nvPicPr>
        <p:blipFill>
          <a:blip r:embed="rId11"/>
          <a:srcRect/>
          <a:stretch>
            <a:fillRect/>
          </a:stretch>
        </p:blipFill>
        <p:spPr bwMode="auto">
          <a:xfrm>
            <a:off x="2286000" y="2362200"/>
            <a:ext cx="1905000" cy="1257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533400" y="990600"/>
            <a:ext cx="8610600" cy="5867400"/>
          </a:xfrm>
        </p:spPr>
        <p:txBody>
          <a:bodyPr/>
          <a:lstStyle/>
          <a:p>
            <a:pPr>
              <a:buFontTx/>
              <a:buNone/>
            </a:pPr>
            <a:r>
              <a:rPr lang="en-US" sz="1300" b="1" smtClean="0"/>
              <a:t>EVO Phone ($299.99 - $100 MIR)</a:t>
            </a:r>
          </a:p>
          <a:p>
            <a:pPr>
              <a:buFontTx/>
              <a:buNone/>
            </a:pPr>
            <a:r>
              <a:rPr lang="en-US" sz="1300" smtClean="0"/>
              <a:t>Various Plans</a:t>
            </a:r>
          </a:p>
          <a:p>
            <a:pPr>
              <a:buFontTx/>
              <a:buNone/>
            </a:pPr>
            <a:r>
              <a:rPr lang="en-US" sz="1300" smtClean="0"/>
              <a:t>	Add 4G ($10.00)</a:t>
            </a:r>
          </a:p>
          <a:p>
            <a:pPr>
              <a:buFontTx/>
              <a:buNone/>
            </a:pPr>
            <a:r>
              <a:rPr lang="en-US" sz="1300" smtClean="0"/>
              <a:t>	Add Hotspot ($29.99)</a:t>
            </a:r>
          </a:p>
          <a:p>
            <a:pPr>
              <a:buFontTx/>
              <a:buNone/>
            </a:pPr>
            <a:r>
              <a:rPr lang="en-US" sz="1300" smtClean="0"/>
              <a:t>        Everything Data 450 ($69.99)</a:t>
            </a:r>
          </a:p>
          <a:p>
            <a:pPr>
              <a:buFontTx/>
              <a:buNone/>
            </a:pPr>
            <a:r>
              <a:rPr lang="en-US" sz="1300" smtClean="0"/>
              <a:t>        Shared Plan Everything Data 1500 ($129.99) </a:t>
            </a:r>
          </a:p>
          <a:p>
            <a:pPr>
              <a:buFontTx/>
              <a:buNone/>
            </a:pPr>
            <a:r>
              <a:rPr lang="en-US" sz="1300" smtClean="0"/>
              <a:t> </a:t>
            </a:r>
          </a:p>
          <a:p>
            <a:pPr>
              <a:buFontTx/>
              <a:buNone/>
            </a:pPr>
            <a:r>
              <a:rPr lang="en-US" sz="1300" b="1" smtClean="0"/>
              <a:t>EVO Shift 4G ($249.99 - $100 MIR)</a:t>
            </a:r>
          </a:p>
          <a:p>
            <a:pPr>
              <a:buFontTx/>
              <a:buNone/>
            </a:pPr>
            <a:r>
              <a:rPr lang="en-US" sz="1300" smtClean="0"/>
              <a:t>Various Plans</a:t>
            </a:r>
          </a:p>
          <a:p>
            <a:pPr>
              <a:buFontTx/>
              <a:buNone/>
            </a:pPr>
            <a:r>
              <a:rPr lang="en-US" sz="1300" smtClean="0"/>
              <a:t>	Add 4G ($10.00)</a:t>
            </a:r>
          </a:p>
          <a:p>
            <a:pPr>
              <a:buFontTx/>
              <a:buNone/>
            </a:pPr>
            <a:r>
              <a:rPr lang="en-US" sz="1300" smtClean="0"/>
              <a:t>	Add Hotspot ($29.99)</a:t>
            </a:r>
          </a:p>
          <a:p>
            <a:pPr>
              <a:buFontTx/>
              <a:buNone/>
            </a:pPr>
            <a:r>
              <a:rPr lang="en-US" sz="1300" smtClean="0"/>
              <a:t>        Data Plan same as above</a:t>
            </a:r>
          </a:p>
          <a:p>
            <a:pPr>
              <a:buFontTx/>
              <a:buNone/>
            </a:pPr>
            <a:endParaRPr lang="en-US" sz="1300" smtClean="0"/>
          </a:p>
          <a:p>
            <a:pPr>
              <a:buFontTx/>
              <a:buNone/>
            </a:pPr>
            <a:r>
              <a:rPr lang="en-US" sz="1300" b="1" smtClean="0"/>
              <a:t>Sierra Overdrive 3G/4G  </a:t>
            </a:r>
            <a:r>
              <a:rPr lang="en-US" sz="1300" b="1" i="1" smtClean="0"/>
              <a:t>$199.99  </a:t>
            </a:r>
          </a:p>
          <a:p>
            <a:pPr>
              <a:buFontTx/>
              <a:buNone/>
            </a:pPr>
            <a:r>
              <a:rPr lang="en-US" sz="1300" i="1" smtClean="0"/>
              <a:t>($49.99 after $100 Instant Rebate and $50 MIR)</a:t>
            </a:r>
          </a:p>
          <a:p>
            <a:pPr>
              <a:buFontTx/>
              <a:buNone/>
            </a:pPr>
            <a:r>
              <a:rPr lang="en-US" sz="1300" smtClean="0"/>
              <a:t>	$59.99 Unlimited 4G Data</a:t>
            </a:r>
          </a:p>
          <a:p>
            <a:pPr>
              <a:buFontTx/>
              <a:buNone/>
            </a:pPr>
            <a:r>
              <a:rPr lang="en-US" sz="1300" smtClean="0"/>
              <a:t> </a:t>
            </a:r>
          </a:p>
          <a:p>
            <a:pPr>
              <a:buFontTx/>
              <a:buNone/>
            </a:pPr>
            <a:r>
              <a:rPr lang="en-US" sz="1300" b="1" smtClean="0"/>
              <a:t>Sierra USB 3G/4G </a:t>
            </a:r>
            <a:r>
              <a:rPr lang="en-US" sz="1300" b="1" i="1" smtClean="0"/>
              <a:t>$99.99 </a:t>
            </a:r>
          </a:p>
          <a:p>
            <a:pPr>
              <a:buFontTx/>
              <a:buNone/>
            </a:pPr>
            <a:r>
              <a:rPr lang="en-US" sz="1300" i="1" smtClean="0"/>
              <a:t>(FREE  after $49.99 Instant Rebate and $50 MIR)</a:t>
            </a:r>
            <a:endParaRPr lang="en-US" sz="1300" smtClean="0"/>
          </a:p>
          <a:p>
            <a:pPr>
              <a:buFontTx/>
              <a:buNone/>
            </a:pPr>
            <a:r>
              <a:rPr lang="en-US" sz="1300" smtClean="0"/>
              <a:t>	$59.99 Unlimited 4G Data</a:t>
            </a:r>
          </a:p>
          <a:p>
            <a:pPr>
              <a:buFontTx/>
              <a:buNone/>
            </a:pPr>
            <a:r>
              <a:rPr lang="en-US" sz="1300" smtClean="0"/>
              <a:t> </a:t>
            </a:r>
          </a:p>
          <a:p>
            <a:pPr>
              <a:buFontTx/>
              <a:buNone/>
            </a:pPr>
            <a:r>
              <a:rPr lang="en-US" sz="1300" b="1" smtClean="0"/>
              <a:t>Samsung Galaxy Tablet $299.99 </a:t>
            </a:r>
          </a:p>
          <a:p>
            <a:pPr>
              <a:buFontTx/>
              <a:buNone/>
            </a:pPr>
            <a:r>
              <a:rPr lang="en-US" sz="1300" smtClean="0"/>
              <a:t>Plans (Currently 3G Only)</a:t>
            </a:r>
          </a:p>
          <a:p>
            <a:pPr>
              <a:buFontTx/>
              <a:buNone/>
            </a:pPr>
            <a:r>
              <a:rPr lang="en-US" sz="1300" smtClean="0"/>
              <a:t>	5GB data plan $59.99</a:t>
            </a:r>
          </a:p>
        </p:txBody>
      </p:sp>
      <p:pic>
        <p:nvPicPr>
          <p:cNvPr id="4" name="Picture 8" descr="htc-evo-4g-5"/>
          <p:cNvPicPr>
            <a:picLocks noChangeAspect="1" noChangeArrowheads="1"/>
          </p:cNvPicPr>
          <p:nvPr/>
        </p:nvPicPr>
        <p:blipFill>
          <a:blip r:embed="rId3"/>
          <a:srcRect/>
          <a:stretch>
            <a:fillRect/>
          </a:stretch>
        </p:blipFill>
        <p:spPr bwMode="auto">
          <a:xfrm>
            <a:off x="4267200" y="1143000"/>
            <a:ext cx="1727200" cy="2590800"/>
          </a:xfrm>
          <a:prstGeom prst="rect">
            <a:avLst/>
          </a:prstGeom>
          <a:noFill/>
          <a:ln w="9525">
            <a:noFill/>
            <a:miter lim="800000"/>
            <a:headEnd/>
            <a:tailEnd/>
          </a:ln>
        </p:spPr>
      </p:pic>
      <p:pic>
        <p:nvPicPr>
          <p:cNvPr id="84995" name="Picture 8"/>
          <p:cNvPicPr>
            <a:picLocks noChangeAspect="1" noChangeArrowheads="1"/>
          </p:cNvPicPr>
          <p:nvPr/>
        </p:nvPicPr>
        <p:blipFill>
          <a:blip r:embed="rId4"/>
          <a:srcRect/>
          <a:stretch>
            <a:fillRect/>
          </a:stretch>
        </p:blipFill>
        <p:spPr bwMode="auto">
          <a:xfrm>
            <a:off x="4191000" y="4191000"/>
            <a:ext cx="1447800" cy="1457325"/>
          </a:xfrm>
          <a:prstGeom prst="rect">
            <a:avLst/>
          </a:prstGeom>
          <a:noFill/>
          <a:ln w="9525">
            <a:noFill/>
            <a:miter lim="800000"/>
            <a:headEnd/>
            <a:tailEnd/>
          </a:ln>
        </p:spPr>
      </p:pic>
      <p:pic>
        <p:nvPicPr>
          <p:cNvPr id="84996" name="Picture 2" descr="See full size image">
            <a:hlinkClick r:id="rId5"/>
          </p:cNvPr>
          <p:cNvPicPr>
            <a:picLocks noChangeAspect="1" noChangeArrowheads="1"/>
          </p:cNvPicPr>
          <p:nvPr/>
        </p:nvPicPr>
        <p:blipFill>
          <a:blip r:embed="rId6"/>
          <a:srcRect/>
          <a:stretch>
            <a:fillRect/>
          </a:stretch>
        </p:blipFill>
        <p:spPr bwMode="auto">
          <a:xfrm>
            <a:off x="7315200" y="0"/>
            <a:ext cx="1828800" cy="990600"/>
          </a:xfrm>
          <a:prstGeom prst="rect">
            <a:avLst/>
          </a:prstGeom>
          <a:noFill/>
          <a:ln w="9525">
            <a:noFill/>
            <a:miter lim="800000"/>
            <a:headEnd/>
            <a:tailEnd/>
          </a:ln>
        </p:spPr>
      </p:pic>
      <p:sp>
        <p:nvSpPr>
          <p:cNvPr id="13" name="Title 5"/>
          <p:cNvSpPr txBox="1">
            <a:spLocks/>
          </p:cNvSpPr>
          <p:nvPr/>
        </p:nvSpPr>
        <p:spPr>
          <a:xfrm>
            <a:off x="0" y="138113"/>
            <a:ext cx="9144000" cy="569912"/>
          </a:xfrm>
          <a:prstGeom prst="rect">
            <a:avLst/>
          </a:prstGeom>
        </p:spPr>
        <p:txBody>
          <a:bodyPr/>
          <a:lstStyle/>
          <a:p>
            <a:pPr algn="ctr" eaLnBrk="0" hangingPunct="0">
              <a:defRPr/>
            </a:pPr>
            <a:r>
              <a:rPr lang="en-US" sz="2800" kern="0" dirty="0">
                <a:solidFill>
                  <a:schemeClr val="tx1">
                    <a:lumMod val="75000"/>
                    <a:lumOff val="25000"/>
                  </a:schemeClr>
                </a:solidFill>
                <a:latin typeface="+mj-lt"/>
                <a:ea typeface="+mj-ea"/>
                <a:cs typeface="+mj-cs"/>
              </a:rPr>
              <a:t>Sprint Product Pricing</a:t>
            </a:r>
            <a:endParaRPr lang="en-US" sz="2800" kern="0" dirty="0">
              <a:solidFill>
                <a:schemeClr val="tx1">
                  <a:lumMod val="75000"/>
                  <a:lumOff val="25000"/>
                </a:schemeClr>
              </a:solidFill>
              <a:latin typeface="+mj-lt"/>
              <a:ea typeface="+mj-ea"/>
              <a:cs typeface="+mj-cs"/>
            </a:endParaRPr>
          </a:p>
        </p:txBody>
      </p:sp>
      <p:pic>
        <p:nvPicPr>
          <p:cNvPr id="84998" name="Picture 11" descr="Sprint_Galaxy_Tab_front_small.jpg"/>
          <p:cNvPicPr>
            <a:picLocks noChangeAspect="1"/>
          </p:cNvPicPr>
          <p:nvPr/>
        </p:nvPicPr>
        <p:blipFill>
          <a:blip r:embed="rId7"/>
          <a:srcRect/>
          <a:stretch>
            <a:fillRect/>
          </a:stretch>
        </p:blipFill>
        <p:spPr bwMode="auto">
          <a:xfrm>
            <a:off x="6096000" y="3895725"/>
            <a:ext cx="1524000" cy="2505075"/>
          </a:xfrm>
          <a:prstGeom prst="rect">
            <a:avLst/>
          </a:prstGeom>
          <a:noFill/>
          <a:ln w="9525">
            <a:noFill/>
            <a:miter lim="800000"/>
            <a:headEnd/>
            <a:tailEnd/>
          </a:ln>
        </p:spPr>
      </p:pic>
      <p:pic>
        <p:nvPicPr>
          <p:cNvPr id="84999" name="Picture 10" descr="Sprint Sierra 250U 3G-4G USB"/>
          <p:cNvPicPr>
            <a:picLocks noChangeAspect="1" noChangeArrowheads="1"/>
          </p:cNvPicPr>
          <p:nvPr/>
        </p:nvPicPr>
        <p:blipFill>
          <a:blip r:embed="rId8"/>
          <a:srcRect/>
          <a:stretch>
            <a:fillRect/>
          </a:stretch>
        </p:blipFill>
        <p:spPr bwMode="auto">
          <a:xfrm>
            <a:off x="7648575" y="3349625"/>
            <a:ext cx="1495425" cy="2271713"/>
          </a:xfrm>
          <a:prstGeom prst="rect">
            <a:avLst/>
          </a:prstGeom>
          <a:noFill/>
          <a:ln w="9525">
            <a:noFill/>
            <a:miter lim="800000"/>
            <a:headEnd/>
            <a:tailEnd/>
          </a:ln>
        </p:spPr>
      </p:pic>
      <p:pic>
        <p:nvPicPr>
          <p:cNvPr id="85000" name="Picture 9" descr="EVOShift_Open-QWERTY-smaller.jpg"/>
          <p:cNvPicPr>
            <a:picLocks noChangeAspect="1"/>
          </p:cNvPicPr>
          <p:nvPr/>
        </p:nvPicPr>
        <p:blipFill>
          <a:blip r:embed="rId9"/>
          <a:srcRect/>
          <a:stretch>
            <a:fillRect/>
          </a:stretch>
        </p:blipFill>
        <p:spPr bwMode="auto">
          <a:xfrm>
            <a:off x="6781800" y="1371600"/>
            <a:ext cx="1905000" cy="2133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4"/>
          <p:cNvSpPr>
            <a:spLocks noGrp="1" noChangeArrowheads="1"/>
          </p:cNvSpPr>
          <p:nvPr>
            <p:ph type="title"/>
          </p:nvPr>
        </p:nvSpPr>
        <p:spPr/>
        <p:txBody>
          <a:bodyPr/>
          <a:lstStyle/>
          <a:p>
            <a:pPr algn="l" eaLnBrk="1" hangingPunct="1"/>
            <a:r>
              <a:rPr lang="en-US" sz="2400" smtClean="0">
                <a:solidFill>
                  <a:schemeClr val="tx1"/>
                </a:solidFill>
                <a:latin typeface="Times New Roman" pitchFamily="18" charset="0"/>
                <a:cs typeface="Times New Roman" pitchFamily="18" charset="0"/>
              </a:rPr>
              <a:t>         America’s 1</a:t>
            </a:r>
            <a:r>
              <a:rPr lang="en-US" sz="2400" baseline="30000" smtClean="0">
                <a:solidFill>
                  <a:schemeClr val="tx1"/>
                </a:solidFill>
                <a:latin typeface="Times New Roman" pitchFamily="18" charset="0"/>
                <a:cs typeface="Times New Roman" pitchFamily="18" charset="0"/>
              </a:rPr>
              <a:t>st</a:t>
            </a:r>
            <a:r>
              <a:rPr lang="en-US" sz="2400" smtClean="0">
                <a:solidFill>
                  <a:schemeClr val="tx1"/>
                </a:solidFill>
                <a:latin typeface="Times New Roman" pitchFamily="18" charset="0"/>
                <a:cs typeface="Times New Roman" pitchFamily="18" charset="0"/>
              </a:rPr>
              <a:t> 4G Phone  HTC EVO  (</a:t>
            </a:r>
            <a:r>
              <a:rPr lang="en-US" sz="1800" smtClean="0">
                <a:solidFill>
                  <a:schemeClr val="accent2"/>
                </a:solidFill>
                <a:latin typeface="Times New Roman" pitchFamily="18" charset="0"/>
                <a:cs typeface="Times New Roman" pitchFamily="18" charset="0"/>
              </a:rPr>
              <a:t>Great Value</a:t>
            </a:r>
            <a:r>
              <a:rPr lang="en-US" sz="2400" smtClean="0">
                <a:solidFill>
                  <a:schemeClr val="tx1"/>
                </a:solidFill>
                <a:latin typeface="Times New Roman" pitchFamily="18" charset="0"/>
                <a:cs typeface="Times New Roman" pitchFamily="18" charset="0"/>
              </a:rPr>
              <a:t>)  </a:t>
            </a:r>
          </a:p>
        </p:txBody>
      </p:sp>
      <p:sp>
        <p:nvSpPr>
          <p:cNvPr id="87042" name="Rectangle 6"/>
          <p:cNvSpPr>
            <a:spLocks noGrp="1" noChangeArrowheads="1"/>
          </p:cNvSpPr>
          <p:nvPr>
            <p:ph sz="half" idx="2"/>
          </p:nvPr>
        </p:nvSpPr>
        <p:spPr>
          <a:xfrm>
            <a:off x="4648200" y="1143000"/>
            <a:ext cx="4038600" cy="5562600"/>
          </a:xfrm>
        </p:spPr>
        <p:txBody>
          <a:bodyPr/>
          <a:lstStyle/>
          <a:p>
            <a:pPr marL="533400" indent="-533400" eaLnBrk="1" hangingPunct="1">
              <a:buClr>
                <a:schemeClr val="tx1"/>
              </a:buClr>
              <a:buFont typeface="Wingdings" pitchFamily="2" charset="2"/>
              <a:buChar char="§"/>
            </a:pPr>
            <a:r>
              <a:rPr lang="en-US" sz="1600" b="1" smtClean="0"/>
              <a:t>3-10 Times faster speed in 4G coverage area</a:t>
            </a:r>
          </a:p>
          <a:p>
            <a:pPr marL="533400" indent="-533400" eaLnBrk="1" hangingPunct="1">
              <a:buClr>
                <a:schemeClr val="tx1"/>
              </a:buClr>
              <a:buFontTx/>
              <a:buNone/>
            </a:pPr>
            <a:endParaRPr lang="en-US" sz="1600" b="1" smtClean="0"/>
          </a:p>
          <a:p>
            <a:pPr marL="533400" indent="-533400" eaLnBrk="1" hangingPunct="1">
              <a:buClr>
                <a:schemeClr val="tx1"/>
              </a:buClr>
              <a:buFont typeface="Wingdings" pitchFamily="2" charset="2"/>
              <a:buChar char="§"/>
            </a:pPr>
            <a:r>
              <a:rPr lang="en-US" sz="1600" b="1" smtClean="0"/>
              <a:t>Unlimited 3G/4G Data Plan</a:t>
            </a:r>
          </a:p>
          <a:p>
            <a:pPr marL="533400" indent="-533400" eaLnBrk="1" hangingPunct="1">
              <a:buClr>
                <a:schemeClr val="tx1"/>
              </a:buClr>
              <a:buFont typeface="Wingdings" pitchFamily="2" charset="2"/>
              <a:buChar char="§"/>
            </a:pPr>
            <a:endParaRPr lang="en-US" sz="1600" b="1" smtClean="0"/>
          </a:p>
          <a:p>
            <a:pPr marL="533400" indent="-533400" eaLnBrk="1" hangingPunct="1">
              <a:buClr>
                <a:schemeClr val="tx1"/>
              </a:buClr>
              <a:buFont typeface="Wingdings" pitchFamily="2" charset="2"/>
              <a:buChar char="§"/>
            </a:pPr>
            <a:r>
              <a:rPr lang="en-US" sz="1600" b="1" smtClean="0"/>
              <a:t>4.3-inch Touch Screen</a:t>
            </a:r>
          </a:p>
          <a:p>
            <a:pPr marL="533400" indent="-533400" eaLnBrk="1" hangingPunct="1">
              <a:buClr>
                <a:schemeClr val="tx1"/>
              </a:buClr>
              <a:buFont typeface="Wingdings" pitchFamily="2" charset="2"/>
              <a:buChar char="§"/>
            </a:pPr>
            <a:endParaRPr lang="en-US" sz="1600" b="1" smtClean="0"/>
          </a:p>
          <a:p>
            <a:pPr marL="533400" indent="-533400" eaLnBrk="1" hangingPunct="1">
              <a:buClr>
                <a:schemeClr val="tx1"/>
              </a:buClr>
              <a:buFont typeface="Wingdings" pitchFamily="2" charset="2"/>
              <a:buChar char="§"/>
            </a:pPr>
            <a:r>
              <a:rPr lang="en-US" sz="1600" b="1" smtClean="0"/>
              <a:t>Two Cameras – Front and back for streaming video &amp;</a:t>
            </a:r>
          </a:p>
          <a:p>
            <a:pPr marL="533400" indent="-533400" eaLnBrk="1" hangingPunct="1">
              <a:buClr>
                <a:schemeClr val="tx1"/>
              </a:buClr>
              <a:buFontTx/>
              <a:buNone/>
            </a:pPr>
            <a:r>
              <a:rPr lang="en-US" sz="1600" b="1" smtClean="0"/>
              <a:t>         Video Conferencing </a:t>
            </a:r>
          </a:p>
          <a:p>
            <a:pPr marL="533400" indent="-533400" eaLnBrk="1" hangingPunct="1">
              <a:buClr>
                <a:schemeClr val="tx1"/>
              </a:buClr>
              <a:buFont typeface="Wingdings" pitchFamily="2" charset="2"/>
              <a:buChar char="§"/>
            </a:pPr>
            <a:endParaRPr lang="en-US" sz="1600" b="1" smtClean="0"/>
          </a:p>
          <a:p>
            <a:pPr marL="533400" indent="-533400" eaLnBrk="1" hangingPunct="1">
              <a:buClr>
                <a:schemeClr val="tx1"/>
              </a:buClr>
              <a:buFont typeface="Wingdings" pitchFamily="2" charset="2"/>
              <a:buChar char="§"/>
            </a:pPr>
            <a:r>
              <a:rPr lang="en-US" sz="1600" b="1" smtClean="0"/>
              <a:t>The Kickstand</a:t>
            </a:r>
          </a:p>
          <a:p>
            <a:pPr marL="533400" indent="-533400" eaLnBrk="1" hangingPunct="1">
              <a:buClr>
                <a:schemeClr val="tx1"/>
              </a:buClr>
              <a:buFont typeface="Wingdings" pitchFamily="2" charset="2"/>
              <a:buChar char="§"/>
            </a:pPr>
            <a:endParaRPr lang="en-US" sz="1600" b="1" smtClean="0"/>
          </a:p>
          <a:p>
            <a:pPr marL="533400" indent="-533400" eaLnBrk="1" hangingPunct="1">
              <a:buClr>
                <a:schemeClr val="tx1"/>
              </a:buClr>
              <a:buFont typeface="Wingdings" pitchFamily="2" charset="2"/>
              <a:buChar char="§"/>
            </a:pPr>
            <a:r>
              <a:rPr lang="en-US" sz="1600" b="1" smtClean="0"/>
              <a:t>Voice to Text/Email/Navigation</a:t>
            </a:r>
          </a:p>
          <a:p>
            <a:pPr marL="533400" indent="-533400" eaLnBrk="1" hangingPunct="1">
              <a:buClr>
                <a:schemeClr val="tx1"/>
              </a:buClr>
              <a:buFont typeface="Wingdings" pitchFamily="2" charset="2"/>
              <a:buChar char="§"/>
            </a:pPr>
            <a:endParaRPr lang="en-US" sz="1600" b="1" smtClean="0"/>
          </a:p>
          <a:p>
            <a:pPr marL="533400" indent="-533400" eaLnBrk="1" hangingPunct="1">
              <a:buClr>
                <a:schemeClr val="tx1"/>
              </a:buClr>
              <a:buFont typeface="Wingdings" pitchFamily="2" charset="2"/>
              <a:buChar char="§"/>
            </a:pPr>
            <a:r>
              <a:rPr lang="en-US" sz="1600" b="1" smtClean="0"/>
              <a:t>Real-Time Traffic Alert GPS</a:t>
            </a:r>
          </a:p>
          <a:p>
            <a:pPr marL="533400" indent="-533400" eaLnBrk="1" hangingPunct="1">
              <a:buClr>
                <a:schemeClr val="tx1"/>
              </a:buClr>
              <a:buFontTx/>
              <a:buNone/>
            </a:pPr>
            <a:endParaRPr lang="en-US" sz="1600" b="1" smtClean="0"/>
          </a:p>
          <a:p>
            <a:pPr marL="533400" indent="-533400" eaLnBrk="1" hangingPunct="1">
              <a:buClr>
                <a:schemeClr val="tx1"/>
              </a:buClr>
              <a:buFont typeface="Wingdings" pitchFamily="2" charset="2"/>
              <a:buChar char="§"/>
            </a:pPr>
            <a:r>
              <a:rPr lang="en-US" sz="1600" b="1" smtClean="0"/>
              <a:t>Mobile Hot Spot connects eight devices</a:t>
            </a:r>
          </a:p>
          <a:p>
            <a:pPr marL="533400" indent="-533400" eaLnBrk="1" hangingPunct="1">
              <a:buClr>
                <a:schemeClr val="tx1"/>
              </a:buClr>
              <a:buFont typeface="Wingdings" pitchFamily="2" charset="2"/>
              <a:buChar char="§"/>
            </a:pPr>
            <a:endParaRPr lang="en-US" sz="2000" b="1" smtClean="0"/>
          </a:p>
          <a:p>
            <a:pPr marL="533400" indent="-533400" eaLnBrk="1" hangingPunct="1">
              <a:buClr>
                <a:schemeClr val="tx1"/>
              </a:buClr>
              <a:buFontTx/>
              <a:buNone/>
            </a:pPr>
            <a:endParaRPr lang="en-US" b="1" smtClean="0"/>
          </a:p>
        </p:txBody>
      </p:sp>
      <p:pic>
        <p:nvPicPr>
          <p:cNvPr id="87043" name="Picture 8" descr="htc-evo-4g"/>
          <p:cNvPicPr>
            <a:picLocks noChangeAspect="1" noChangeArrowheads="1"/>
          </p:cNvPicPr>
          <p:nvPr/>
        </p:nvPicPr>
        <p:blipFill>
          <a:blip r:embed="rId3"/>
          <a:srcRect/>
          <a:stretch>
            <a:fillRect/>
          </a:stretch>
        </p:blipFill>
        <p:spPr bwMode="auto">
          <a:xfrm>
            <a:off x="381000" y="1524000"/>
            <a:ext cx="4267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1"/>
          <p:cNvSpPr>
            <a:spLocks noChangeArrowheads="1"/>
          </p:cNvSpPr>
          <p:nvPr/>
        </p:nvSpPr>
        <p:spPr bwMode="auto">
          <a:xfrm>
            <a:off x="0" y="1143000"/>
            <a:ext cx="9144000" cy="5486400"/>
          </a:xfrm>
          <a:prstGeom prst="rect">
            <a:avLst/>
          </a:prstGeom>
          <a:solidFill>
            <a:schemeClr val="bg1"/>
          </a:solidFill>
          <a:ln w="25400">
            <a:solidFill>
              <a:schemeClr val="bg1"/>
            </a:solidFill>
            <a:miter lim="800000"/>
            <a:headEnd/>
            <a:tailEnd/>
          </a:ln>
        </p:spPr>
        <p:txBody>
          <a:bodyPr anchor="ctr"/>
          <a:lstStyle/>
          <a:p>
            <a:pPr algn="ctr"/>
            <a:endParaRPr lang="en-US">
              <a:solidFill>
                <a:srgbClr val="FFFFFF"/>
              </a:solidFill>
            </a:endParaRPr>
          </a:p>
        </p:txBody>
      </p:sp>
      <p:pic>
        <p:nvPicPr>
          <p:cNvPr id="89090" name="Picture 4" descr="http://huddyjamboscomputing.files.wordpress.com/2009/01/digital-camera2.jpg"/>
          <p:cNvPicPr>
            <a:picLocks noChangeAspect="1" noChangeArrowheads="1"/>
          </p:cNvPicPr>
          <p:nvPr/>
        </p:nvPicPr>
        <p:blipFill>
          <a:blip r:embed="rId2"/>
          <a:srcRect/>
          <a:stretch>
            <a:fillRect/>
          </a:stretch>
        </p:blipFill>
        <p:spPr bwMode="auto">
          <a:xfrm>
            <a:off x="1447800" y="1828800"/>
            <a:ext cx="1295400" cy="971550"/>
          </a:xfrm>
          <a:prstGeom prst="rect">
            <a:avLst/>
          </a:prstGeom>
          <a:noFill/>
          <a:ln w="9525">
            <a:noFill/>
            <a:miter lim="800000"/>
            <a:headEnd/>
            <a:tailEnd/>
          </a:ln>
        </p:spPr>
      </p:pic>
      <p:pic>
        <p:nvPicPr>
          <p:cNvPr id="89091" name="Picture 6" descr="http://images.techtree.com/ttimages/story/83320_aiptek720p.jpg"/>
          <p:cNvPicPr>
            <a:picLocks noChangeAspect="1" noChangeArrowheads="1"/>
          </p:cNvPicPr>
          <p:nvPr/>
        </p:nvPicPr>
        <p:blipFill>
          <a:blip r:embed="rId3"/>
          <a:srcRect/>
          <a:stretch>
            <a:fillRect/>
          </a:stretch>
        </p:blipFill>
        <p:spPr bwMode="auto">
          <a:xfrm>
            <a:off x="3124200" y="1143000"/>
            <a:ext cx="1093788" cy="1143000"/>
          </a:xfrm>
          <a:prstGeom prst="rect">
            <a:avLst/>
          </a:prstGeom>
          <a:noFill/>
          <a:ln w="9525">
            <a:noFill/>
            <a:miter lim="800000"/>
            <a:headEnd/>
            <a:tailEnd/>
          </a:ln>
        </p:spPr>
      </p:pic>
      <p:pic>
        <p:nvPicPr>
          <p:cNvPr id="89092" name="Picture 8" descr="http://edubuzz.org/blogs/internetsafety/files/psp.jpg"/>
          <p:cNvPicPr>
            <a:picLocks noChangeAspect="1" noChangeArrowheads="1"/>
          </p:cNvPicPr>
          <p:nvPr/>
        </p:nvPicPr>
        <p:blipFill>
          <a:blip r:embed="rId4"/>
          <a:srcRect/>
          <a:stretch>
            <a:fillRect/>
          </a:stretch>
        </p:blipFill>
        <p:spPr bwMode="auto">
          <a:xfrm>
            <a:off x="6629400" y="3352800"/>
            <a:ext cx="1828800" cy="1006475"/>
          </a:xfrm>
          <a:prstGeom prst="rect">
            <a:avLst/>
          </a:prstGeom>
          <a:noFill/>
          <a:ln w="9525">
            <a:noFill/>
            <a:miter lim="800000"/>
            <a:headEnd/>
            <a:tailEnd/>
          </a:ln>
        </p:spPr>
      </p:pic>
      <p:pic>
        <p:nvPicPr>
          <p:cNvPr id="89093" name="Picture 10" descr="Augmented Reality GPS">
            <a:hlinkClick r:id="rId5" tooltip="Augmented Reality GPS"/>
          </p:cNvPr>
          <p:cNvPicPr>
            <a:picLocks noChangeAspect="1" noChangeArrowheads="1"/>
          </p:cNvPicPr>
          <p:nvPr/>
        </p:nvPicPr>
        <p:blipFill>
          <a:blip r:embed="rId6"/>
          <a:srcRect/>
          <a:stretch>
            <a:fillRect/>
          </a:stretch>
        </p:blipFill>
        <p:spPr bwMode="auto">
          <a:xfrm>
            <a:off x="4648200" y="1219200"/>
            <a:ext cx="1447800" cy="1073150"/>
          </a:xfrm>
          <a:prstGeom prst="rect">
            <a:avLst/>
          </a:prstGeom>
          <a:noFill/>
          <a:ln w="9525">
            <a:noFill/>
            <a:miter lim="800000"/>
            <a:headEnd/>
            <a:tailEnd/>
          </a:ln>
        </p:spPr>
      </p:pic>
      <p:sp>
        <p:nvSpPr>
          <p:cNvPr id="89094" name="Title 1"/>
          <p:cNvSpPr txBox="1">
            <a:spLocks noChangeArrowheads="1"/>
          </p:cNvSpPr>
          <p:nvPr/>
        </p:nvSpPr>
        <p:spPr bwMode="auto">
          <a:xfrm>
            <a:off x="0" y="0"/>
            <a:ext cx="9144000" cy="762000"/>
          </a:xfrm>
          <a:prstGeom prst="rect">
            <a:avLst/>
          </a:prstGeom>
          <a:noFill/>
          <a:ln w="9525">
            <a:noFill/>
            <a:miter lim="800000"/>
            <a:headEnd/>
            <a:tailEnd/>
          </a:ln>
        </p:spPr>
        <p:txBody>
          <a:bodyPr anchor="ctr"/>
          <a:lstStyle/>
          <a:p>
            <a:pPr algn="ctr" eaLnBrk="0" hangingPunct="0"/>
            <a:r>
              <a:rPr lang="en-US" sz="2800">
                <a:latin typeface="Times New Roman" pitchFamily="18" charset="0"/>
                <a:cs typeface="Times New Roman" pitchFamily="18" charset="0"/>
              </a:rPr>
              <a:t>        “Swiss-Army” Phone </a:t>
            </a:r>
            <a:endParaRPr lang="en-US" sz="2800" b="1" baseline="30000">
              <a:latin typeface="Times New Roman" pitchFamily="18" charset="0"/>
              <a:ea typeface="MS PGothic" pitchFamily="34" charset="-128"/>
              <a:cs typeface="Times New Roman" pitchFamily="18" charset="0"/>
            </a:endParaRPr>
          </a:p>
        </p:txBody>
      </p:sp>
      <p:pic>
        <p:nvPicPr>
          <p:cNvPr id="89095" name="Picture 12" descr="Gemei HD-660 720p HD Portable Media Player [Budget Price, Impressive]">
            <a:hlinkClick r:id="rId7" tooltip="Gemei HD-660 720p HD Portable Media Player [Budget Price, Impressive]"/>
          </p:cNvPr>
          <p:cNvPicPr>
            <a:picLocks noChangeAspect="1" noChangeArrowheads="1"/>
          </p:cNvPicPr>
          <p:nvPr/>
        </p:nvPicPr>
        <p:blipFill>
          <a:blip r:embed="rId8"/>
          <a:srcRect/>
          <a:stretch>
            <a:fillRect/>
          </a:stretch>
        </p:blipFill>
        <p:spPr bwMode="auto">
          <a:xfrm>
            <a:off x="6477000" y="1905000"/>
            <a:ext cx="1219200" cy="1219200"/>
          </a:xfrm>
          <a:prstGeom prst="rect">
            <a:avLst/>
          </a:prstGeom>
          <a:noFill/>
          <a:ln w="9525">
            <a:noFill/>
            <a:miter lim="800000"/>
            <a:headEnd/>
            <a:tailEnd/>
          </a:ln>
        </p:spPr>
      </p:pic>
      <p:pic>
        <p:nvPicPr>
          <p:cNvPr id="89096" name="Picture 14" descr="http://eplteen.files.wordpress.com/2008/06/mp3-player.jpg"/>
          <p:cNvPicPr>
            <a:picLocks noChangeAspect="1" noChangeArrowheads="1"/>
          </p:cNvPicPr>
          <p:nvPr/>
        </p:nvPicPr>
        <p:blipFill>
          <a:blip r:embed="rId9"/>
          <a:srcRect/>
          <a:stretch>
            <a:fillRect/>
          </a:stretch>
        </p:blipFill>
        <p:spPr bwMode="auto">
          <a:xfrm>
            <a:off x="762000" y="2971800"/>
            <a:ext cx="1536700" cy="1536700"/>
          </a:xfrm>
          <a:prstGeom prst="rect">
            <a:avLst/>
          </a:prstGeom>
          <a:noFill/>
          <a:ln w="9525">
            <a:noFill/>
            <a:miter lim="800000"/>
            <a:headEnd/>
            <a:tailEnd/>
          </a:ln>
        </p:spPr>
      </p:pic>
      <p:pic>
        <p:nvPicPr>
          <p:cNvPr id="89097" name="Picture 8" descr="htc-evo-4g"/>
          <p:cNvPicPr>
            <a:picLocks noChangeAspect="1" noChangeArrowheads="1"/>
          </p:cNvPicPr>
          <p:nvPr/>
        </p:nvPicPr>
        <p:blipFill>
          <a:blip r:embed="rId10"/>
          <a:srcRect/>
          <a:stretch>
            <a:fillRect/>
          </a:stretch>
        </p:blipFill>
        <p:spPr bwMode="auto">
          <a:xfrm>
            <a:off x="2590800" y="2667000"/>
            <a:ext cx="3962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Vodaplex Logo"/>
          <p:cNvPicPr>
            <a:picLocks noChangeAspect="1" noChangeArrowheads="1"/>
          </p:cNvPicPr>
          <p:nvPr/>
        </p:nvPicPr>
        <p:blipFill>
          <a:blip r:embed="rId2"/>
          <a:srcRect/>
          <a:stretch>
            <a:fillRect/>
          </a:stretch>
        </p:blipFill>
        <p:spPr bwMode="auto">
          <a:xfrm>
            <a:off x="2514600" y="1524000"/>
            <a:ext cx="4000500" cy="1454150"/>
          </a:xfrm>
          <a:prstGeom prst="rect">
            <a:avLst/>
          </a:prstGeom>
          <a:noFill/>
          <a:ln w="9525">
            <a:noFill/>
            <a:miter lim="800000"/>
            <a:headEnd/>
            <a:tailEnd/>
          </a:ln>
        </p:spPr>
      </p:pic>
      <p:sp>
        <p:nvSpPr>
          <p:cNvPr id="90114" name="Text Box 4"/>
          <p:cNvSpPr txBox="1">
            <a:spLocks noChangeArrowheads="1"/>
          </p:cNvSpPr>
          <p:nvPr/>
        </p:nvSpPr>
        <p:spPr bwMode="auto">
          <a:xfrm>
            <a:off x="2057400" y="3505200"/>
            <a:ext cx="5257800" cy="523875"/>
          </a:xfrm>
          <a:prstGeom prst="rect">
            <a:avLst/>
          </a:prstGeom>
          <a:noFill/>
          <a:ln w="9525">
            <a:noFill/>
            <a:miter lim="800000"/>
            <a:headEnd/>
            <a:tailEnd/>
          </a:ln>
          <a:effectLst>
            <a:prstShdw prst="shdw17" dist="17961" dir="2700000">
              <a:srgbClr val="708688"/>
            </a:prstShdw>
          </a:effectLst>
        </p:spPr>
        <p:txBody>
          <a:bodyPr>
            <a:spAutoFit/>
          </a:bodyPr>
          <a:lstStyle/>
          <a:p>
            <a:pPr algn="ctr"/>
            <a:r>
              <a:rPr lang="en-US" sz="2800" b="1">
                <a:latin typeface="Times New Roman" pitchFamily="18" charset="0"/>
                <a:ea typeface="MS PGothic" pitchFamily="34" charset="-128"/>
                <a:cs typeface="Times New Roman" pitchFamily="18" charset="0"/>
              </a:rPr>
              <a:t>Verizon  Product Offering</a:t>
            </a:r>
          </a:p>
        </p:txBody>
      </p:sp>
      <p:pic>
        <p:nvPicPr>
          <p:cNvPr id="90115" name="Picture 1" descr="screen-capture-6.png"/>
          <p:cNvPicPr>
            <a:picLocks noChangeAspect="1"/>
          </p:cNvPicPr>
          <p:nvPr/>
        </p:nvPicPr>
        <p:blipFill>
          <a:blip r:embed="rId3"/>
          <a:srcRect/>
          <a:stretch>
            <a:fillRect/>
          </a:stretch>
        </p:blipFill>
        <p:spPr bwMode="auto">
          <a:xfrm>
            <a:off x="1676400" y="4495800"/>
            <a:ext cx="63246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mtClean="0"/>
              <a:t>Verizon Background</a:t>
            </a:r>
          </a:p>
        </p:txBody>
      </p:sp>
      <p:sp>
        <p:nvSpPr>
          <p:cNvPr id="91138" name="Text Box 3"/>
          <p:cNvSpPr txBox="1">
            <a:spLocks noChangeArrowheads="1"/>
          </p:cNvSpPr>
          <p:nvPr/>
        </p:nvSpPr>
        <p:spPr bwMode="auto">
          <a:xfrm>
            <a:off x="3251200" y="3675063"/>
            <a:ext cx="2667000" cy="1276350"/>
          </a:xfrm>
          <a:prstGeom prst="rect">
            <a:avLst/>
          </a:prstGeom>
          <a:noFill/>
          <a:ln w="12700" algn="ctr">
            <a:noFill/>
            <a:miter lim="800000"/>
            <a:headEnd type="none" w="sm" len="sm"/>
            <a:tailEnd type="none" w="sm" len="sm"/>
          </a:ln>
        </p:spPr>
        <p:txBody>
          <a:bodyPr>
            <a:spAutoFit/>
          </a:bodyPr>
          <a:lstStyle/>
          <a:p>
            <a:pPr marL="231775" indent="-231775">
              <a:lnSpc>
                <a:spcPct val="90000"/>
              </a:lnSpc>
              <a:spcBef>
                <a:spcPct val="35000"/>
              </a:spcBef>
              <a:buClr>
                <a:srgbClr val="FF0000"/>
              </a:buClr>
              <a:buFont typeface="Wingdings" pitchFamily="2" charset="2"/>
              <a:buChar char="§"/>
            </a:pPr>
            <a:r>
              <a:rPr lang="en-US"/>
              <a:t>Global IP Network</a:t>
            </a:r>
          </a:p>
          <a:p>
            <a:pPr marL="231775" indent="-231775">
              <a:lnSpc>
                <a:spcPct val="90000"/>
              </a:lnSpc>
              <a:spcBef>
                <a:spcPct val="35000"/>
              </a:spcBef>
              <a:buClr>
                <a:srgbClr val="FF0000"/>
              </a:buClr>
              <a:buFont typeface="Wingdings" pitchFamily="2" charset="2"/>
              <a:buChar char="§"/>
            </a:pPr>
            <a:r>
              <a:rPr lang="en-US"/>
              <a:t>Managed Services</a:t>
            </a:r>
          </a:p>
          <a:p>
            <a:pPr marL="231775" indent="-231775">
              <a:lnSpc>
                <a:spcPct val="90000"/>
              </a:lnSpc>
              <a:spcBef>
                <a:spcPct val="35000"/>
              </a:spcBef>
              <a:buClr>
                <a:srgbClr val="FF0000"/>
              </a:buClr>
              <a:buFont typeface="Wingdings" pitchFamily="2" charset="2"/>
              <a:buChar char="§"/>
            </a:pPr>
            <a:r>
              <a:rPr lang="en-US"/>
              <a:t>Serving 98%</a:t>
            </a:r>
            <a:br>
              <a:rPr lang="en-US"/>
            </a:br>
            <a:r>
              <a:rPr lang="en-US"/>
              <a:t>of Fortune 500</a:t>
            </a:r>
          </a:p>
        </p:txBody>
      </p:sp>
      <p:sp>
        <p:nvSpPr>
          <p:cNvPr id="91139" name="Text Box 5"/>
          <p:cNvSpPr txBox="1">
            <a:spLocks noChangeArrowheads="1"/>
          </p:cNvSpPr>
          <p:nvPr/>
        </p:nvSpPr>
        <p:spPr bwMode="auto">
          <a:xfrm>
            <a:off x="793750" y="3722688"/>
            <a:ext cx="1622425" cy="1028700"/>
          </a:xfrm>
          <a:prstGeom prst="rect">
            <a:avLst/>
          </a:prstGeom>
          <a:noFill/>
          <a:ln w="12700">
            <a:noFill/>
            <a:miter lim="800000"/>
            <a:headEnd type="none" w="sm" len="sm"/>
            <a:tailEnd type="none" w="sm" len="sm"/>
          </a:ln>
        </p:spPr>
        <p:txBody>
          <a:bodyPr wrap="none">
            <a:spAutoFit/>
          </a:bodyPr>
          <a:lstStyle/>
          <a:p>
            <a:pPr marL="231775" indent="-231775">
              <a:lnSpc>
                <a:spcPct val="90000"/>
              </a:lnSpc>
              <a:spcBef>
                <a:spcPct val="35000"/>
              </a:spcBef>
              <a:buClr>
                <a:srgbClr val="FF0000"/>
              </a:buClr>
              <a:buFont typeface="Wingdings" pitchFamily="2" charset="2"/>
              <a:buChar char="§"/>
            </a:pPr>
            <a:r>
              <a:rPr lang="en-US"/>
              <a:t>Phone</a:t>
            </a:r>
          </a:p>
          <a:p>
            <a:pPr marL="231775" indent="-231775">
              <a:lnSpc>
                <a:spcPct val="90000"/>
              </a:lnSpc>
              <a:spcBef>
                <a:spcPct val="35000"/>
              </a:spcBef>
              <a:buClr>
                <a:srgbClr val="FF0000"/>
              </a:buClr>
              <a:buFont typeface="Wingdings" pitchFamily="2" charset="2"/>
              <a:buChar char="§"/>
            </a:pPr>
            <a:r>
              <a:rPr lang="en-US"/>
              <a:t>Broadband</a:t>
            </a:r>
          </a:p>
          <a:p>
            <a:pPr marL="231775" indent="-231775">
              <a:lnSpc>
                <a:spcPct val="90000"/>
              </a:lnSpc>
              <a:spcBef>
                <a:spcPct val="35000"/>
              </a:spcBef>
              <a:buClr>
                <a:srgbClr val="FF0000"/>
              </a:buClr>
              <a:buFont typeface="Wingdings" pitchFamily="2" charset="2"/>
              <a:buChar char="§"/>
            </a:pPr>
            <a:r>
              <a:rPr lang="en-US"/>
              <a:t>HDTV</a:t>
            </a:r>
          </a:p>
        </p:txBody>
      </p:sp>
      <p:sp>
        <p:nvSpPr>
          <p:cNvPr id="91140" name="Text Box 7"/>
          <p:cNvSpPr txBox="1">
            <a:spLocks noChangeArrowheads="1"/>
          </p:cNvSpPr>
          <p:nvPr/>
        </p:nvSpPr>
        <p:spPr bwMode="auto">
          <a:xfrm>
            <a:off x="6200775" y="3675063"/>
            <a:ext cx="2847975" cy="1524000"/>
          </a:xfrm>
          <a:prstGeom prst="rect">
            <a:avLst/>
          </a:prstGeom>
          <a:noFill/>
          <a:ln w="12700" algn="ctr">
            <a:noFill/>
            <a:miter lim="800000"/>
            <a:headEnd type="none" w="sm" len="sm"/>
            <a:tailEnd type="none" w="sm" len="sm"/>
          </a:ln>
        </p:spPr>
        <p:txBody>
          <a:bodyPr lIns="0" rIns="0">
            <a:spAutoFit/>
          </a:bodyPr>
          <a:lstStyle/>
          <a:p>
            <a:pPr marL="231775" indent="-231775">
              <a:lnSpc>
                <a:spcPct val="90000"/>
              </a:lnSpc>
              <a:spcBef>
                <a:spcPct val="35000"/>
              </a:spcBef>
              <a:buClr>
                <a:srgbClr val="FF0000"/>
              </a:buClr>
              <a:buFont typeface="Wingdings" pitchFamily="2" charset="2"/>
              <a:buChar char="§"/>
            </a:pPr>
            <a:r>
              <a:rPr lang="en-US"/>
              <a:t>Largest U.S. Carrier</a:t>
            </a:r>
          </a:p>
          <a:p>
            <a:pPr marL="231775" indent="-231775">
              <a:lnSpc>
                <a:spcPct val="90000"/>
              </a:lnSpc>
              <a:spcBef>
                <a:spcPct val="35000"/>
              </a:spcBef>
              <a:buClr>
                <a:srgbClr val="FF0000"/>
              </a:buClr>
              <a:buFont typeface="Wingdings" pitchFamily="2" charset="2"/>
              <a:buChar char="§"/>
            </a:pPr>
            <a:r>
              <a:rPr lang="en-US"/>
              <a:t>Broadest U.S.</a:t>
            </a:r>
            <a:br>
              <a:rPr lang="en-US"/>
            </a:br>
            <a:r>
              <a:rPr lang="en-US"/>
              <a:t>Voice &amp; Data Footprint</a:t>
            </a:r>
          </a:p>
          <a:p>
            <a:pPr marL="231775" indent="-231775">
              <a:lnSpc>
                <a:spcPct val="90000"/>
              </a:lnSpc>
              <a:spcBef>
                <a:spcPct val="35000"/>
              </a:spcBef>
              <a:buClr>
                <a:srgbClr val="FF0000"/>
              </a:buClr>
              <a:buFont typeface="Wingdings" pitchFamily="2" charset="2"/>
              <a:buChar char="§"/>
            </a:pPr>
            <a:r>
              <a:rPr lang="en-US"/>
              <a:t>Unmatched Global Capabilities</a:t>
            </a:r>
          </a:p>
        </p:txBody>
      </p:sp>
      <p:pic>
        <p:nvPicPr>
          <p:cNvPr id="91141" name="Picture 9" descr="cell-tower-embossed-2"/>
          <p:cNvPicPr>
            <a:picLocks noChangeAspect="1" noChangeArrowheads="1"/>
          </p:cNvPicPr>
          <p:nvPr/>
        </p:nvPicPr>
        <p:blipFill>
          <a:blip r:embed="rId3"/>
          <a:srcRect/>
          <a:stretch>
            <a:fillRect/>
          </a:stretch>
        </p:blipFill>
        <p:spPr bwMode="auto">
          <a:xfrm>
            <a:off x="6237288" y="1412875"/>
            <a:ext cx="2149475" cy="2206625"/>
          </a:xfrm>
          <a:prstGeom prst="rect">
            <a:avLst/>
          </a:prstGeom>
          <a:noFill/>
          <a:ln w="9525">
            <a:noFill/>
            <a:miter lim="800000"/>
            <a:headEnd/>
            <a:tailEnd/>
          </a:ln>
        </p:spPr>
      </p:pic>
      <p:pic>
        <p:nvPicPr>
          <p:cNvPr id="91142" name="Picture 10" descr="GLOBE-FIBER"/>
          <p:cNvPicPr>
            <a:picLocks noChangeAspect="1" noChangeArrowheads="1"/>
          </p:cNvPicPr>
          <p:nvPr/>
        </p:nvPicPr>
        <p:blipFill>
          <a:blip r:embed="rId4"/>
          <a:srcRect/>
          <a:stretch>
            <a:fillRect/>
          </a:stretch>
        </p:blipFill>
        <p:spPr bwMode="auto">
          <a:xfrm>
            <a:off x="569913" y="1412875"/>
            <a:ext cx="2136775" cy="2193925"/>
          </a:xfrm>
          <a:prstGeom prst="rect">
            <a:avLst/>
          </a:prstGeom>
          <a:noFill/>
          <a:ln w="9525">
            <a:noFill/>
            <a:miter lim="800000"/>
            <a:headEnd/>
            <a:tailEnd/>
          </a:ln>
        </p:spPr>
      </p:pic>
      <p:pic>
        <p:nvPicPr>
          <p:cNvPr id="91143" name="Picture 11" descr="Business-2"/>
          <p:cNvPicPr>
            <a:picLocks noChangeAspect="1" noChangeArrowheads="1"/>
          </p:cNvPicPr>
          <p:nvPr/>
        </p:nvPicPr>
        <p:blipFill>
          <a:blip r:embed="rId5"/>
          <a:srcRect/>
          <a:stretch>
            <a:fillRect/>
          </a:stretch>
        </p:blipFill>
        <p:spPr bwMode="auto">
          <a:xfrm>
            <a:off x="3409950" y="1412875"/>
            <a:ext cx="2139950" cy="2197100"/>
          </a:xfrm>
          <a:prstGeom prst="rect">
            <a:avLst/>
          </a:prstGeom>
          <a:noFill/>
          <a:ln w="9525">
            <a:noFill/>
            <a:miter lim="800000"/>
            <a:headEnd/>
            <a:tailEnd/>
          </a:ln>
        </p:spPr>
      </p:pic>
      <p:sp>
        <p:nvSpPr>
          <p:cNvPr id="91144" name="Rectangle 13"/>
          <p:cNvSpPr>
            <a:spLocks noChangeArrowheads="1"/>
          </p:cNvSpPr>
          <p:nvPr/>
        </p:nvSpPr>
        <p:spPr bwMode="auto">
          <a:xfrm>
            <a:off x="539750" y="5514975"/>
            <a:ext cx="8477250" cy="361950"/>
          </a:xfrm>
          <a:prstGeom prst="rect">
            <a:avLst/>
          </a:prstGeom>
          <a:gradFill rotWithShape="1">
            <a:gsLst>
              <a:gs pos="0">
                <a:srgbClr val="CC0000"/>
              </a:gs>
              <a:gs pos="100000">
                <a:srgbClr val="000000"/>
              </a:gs>
            </a:gsLst>
            <a:lin ang="0" scaled="1"/>
          </a:gradFill>
          <a:ln w="9525">
            <a:noFill/>
            <a:miter lim="800000"/>
            <a:headEnd/>
            <a:tailEnd/>
          </a:ln>
        </p:spPr>
        <p:txBody>
          <a:bodyPr wrap="none" anchor="ctr"/>
          <a:lstStyle/>
          <a:p>
            <a:r>
              <a:rPr lang="en-US" sz="2800">
                <a:solidFill>
                  <a:srgbClr val="FFCC00"/>
                </a:solidFill>
              </a:rPr>
              <a:t>2008 REVENUE   </a:t>
            </a:r>
            <a:r>
              <a:rPr lang="en-US" sz="2800"/>
              <a:t>US$97.1B</a:t>
            </a:r>
            <a:r>
              <a:rPr lang="en-US" sz="2800">
                <a:solidFill>
                  <a:srgbClr val="FFCC00"/>
                </a:solidFill>
              </a:rPr>
              <a:t> </a:t>
            </a:r>
          </a:p>
        </p:txBody>
      </p:sp>
      <p:sp>
        <p:nvSpPr>
          <p:cNvPr id="91145" name="TextBox 9"/>
          <p:cNvSpPr txBox="1">
            <a:spLocks noChangeArrowheads="1"/>
          </p:cNvSpPr>
          <p:nvPr/>
        </p:nvSpPr>
        <p:spPr bwMode="auto">
          <a:xfrm>
            <a:off x="419100" y="6489700"/>
            <a:ext cx="8407400" cy="369888"/>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4"/>
          <p:cNvSpPr txBox="1">
            <a:spLocks noChangeArrowheads="1"/>
          </p:cNvSpPr>
          <p:nvPr/>
        </p:nvSpPr>
        <p:spPr bwMode="auto">
          <a:xfrm>
            <a:off x="2133600" y="3810000"/>
            <a:ext cx="5480050" cy="830263"/>
          </a:xfrm>
          <a:prstGeom prst="rect">
            <a:avLst/>
          </a:prstGeom>
          <a:noFill/>
          <a:ln w="9525">
            <a:noFill/>
            <a:miter lim="800000"/>
            <a:headEnd/>
            <a:tailEnd/>
          </a:ln>
          <a:effectLst>
            <a:prstShdw prst="shdw17" dist="17961" dir="2700000">
              <a:srgbClr val="708688"/>
            </a:prstShdw>
          </a:effectLst>
        </p:spPr>
        <p:txBody>
          <a:bodyPr wrap="none">
            <a:spAutoFit/>
          </a:bodyPr>
          <a:lstStyle/>
          <a:p>
            <a:pPr algn="ctr"/>
            <a:r>
              <a:rPr lang="en-US" sz="2400" b="1">
                <a:ea typeface="MS PGothic" pitchFamily="34" charset="-128"/>
              </a:rPr>
              <a:t>Vodaplex -  2011 Business Overview</a:t>
            </a:r>
          </a:p>
          <a:p>
            <a:pPr algn="ctr"/>
            <a:endParaRPr lang="en-US" sz="2400" b="1">
              <a:ea typeface="MS PGothic" pitchFamily="34" charset="-128"/>
            </a:endParaRPr>
          </a:p>
        </p:txBody>
      </p:sp>
      <p:pic>
        <p:nvPicPr>
          <p:cNvPr id="65538" name="Picture 4" descr="VP Logo.jpg"/>
          <p:cNvPicPr>
            <a:picLocks noChangeAspect="1" noChangeArrowheads="1"/>
          </p:cNvPicPr>
          <p:nvPr/>
        </p:nvPicPr>
        <p:blipFill>
          <a:blip r:embed="rId2"/>
          <a:srcRect/>
          <a:stretch>
            <a:fillRect/>
          </a:stretch>
        </p:blipFill>
        <p:spPr bwMode="auto">
          <a:xfrm>
            <a:off x="1828800" y="1828800"/>
            <a:ext cx="4465638" cy="1295400"/>
          </a:xfrm>
          <a:prstGeom prst="rect">
            <a:avLst/>
          </a:prstGeom>
          <a:noFill/>
          <a:ln w="9525">
            <a:noFill/>
            <a:miter lim="800000"/>
            <a:headEnd/>
            <a:tailEnd/>
          </a:ln>
        </p:spPr>
      </p:pic>
      <p:pic>
        <p:nvPicPr>
          <p:cNvPr id="65539" name="Picture 6" descr="Products"/>
          <p:cNvPicPr>
            <a:picLocks noChangeAspect="1" noChangeArrowheads="1"/>
          </p:cNvPicPr>
          <p:nvPr/>
        </p:nvPicPr>
        <p:blipFill>
          <a:blip r:embed="rId3"/>
          <a:srcRect/>
          <a:stretch>
            <a:fillRect/>
          </a:stretch>
        </p:blipFill>
        <p:spPr bwMode="auto">
          <a:xfrm>
            <a:off x="1066800" y="4495800"/>
            <a:ext cx="7391400" cy="1539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9"/>
          <p:cNvSpPr txBox="1">
            <a:spLocks noChangeArrowheads="1"/>
          </p:cNvSpPr>
          <p:nvPr/>
        </p:nvSpPr>
        <p:spPr bwMode="auto">
          <a:xfrm>
            <a:off x="990600" y="5991225"/>
            <a:ext cx="7391400" cy="708025"/>
          </a:xfrm>
          <a:prstGeom prst="rect">
            <a:avLst/>
          </a:prstGeom>
          <a:noFill/>
          <a:ln w="9525">
            <a:noFill/>
            <a:miter lim="800000"/>
            <a:headEnd/>
            <a:tailEnd/>
          </a:ln>
          <a:effectLst>
            <a:prstShdw prst="shdw17" dist="17961" dir="2700000">
              <a:srgbClr val="999900"/>
            </a:prstShdw>
          </a:effectLst>
        </p:spPr>
        <p:txBody>
          <a:bodyPr>
            <a:spAutoFit/>
          </a:bodyPr>
          <a:lstStyle/>
          <a:p>
            <a:pPr algn="ctr">
              <a:spcBef>
                <a:spcPct val="50000"/>
              </a:spcBef>
            </a:pPr>
            <a:r>
              <a:rPr lang="en-US" sz="4000" b="1" i="1"/>
              <a:t>Fast Just Got Faster</a:t>
            </a:r>
          </a:p>
        </p:txBody>
      </p:sp>
      <p:sp>
        <p:nvSpPr>
          <p:cNvPr id="93186" name="Title 1"/>
          <p:cNvSpPr txBox="1">
            <a:spLocks noChangeArrowheads="1"/>
          </p:cNvSpPr>
          <p:nvPr/>
        </p:nvSpPr>
        <p:spPr bwMode="auto">
          <a:xfrm>
            <a:off x="0" y="0"/>
            <a:ext cx="9144000" cy="762000"/>
          </a:xfrm>
          <a:prstGeom prst="rect">
            <a:avLst/>
          </a:prstGeom>
          <a:noFill/>
          <a:ln w="9525">
            <a:noFill/>
            <a:miter lim="800000"/>
            <a:headEnd/>
            <a:tailEnd/>
          </a:ln>
        </p:spPr>
        <p:txBody>
          <a:bodyPr anchor="ctr"/>
          <a:lstStyle/>
          <a:p>
            <a:pPr algn="ctr" eaLnBrk="0" hangingPunct="0"/>
            <a:r>
              <a:rPr lang="en-US" sz="3200" baseline="30000">
                <a:solidFill>
                  <a:srgbClr val="4D4D4D"/>
                </a:solidFill>
              </a:rPr>
              <a:t> </a:t>
            </a:r>
          </a:p>
        </p:txBody>
      </p:sp>
      <p:sp>
        <p:nvSpPr>
          <p:cNvPr id="14" name="Title 5"/>
          <p:cNvSpPr txBox="1">
            <a:spLocks/>
          </p:cNvSpPr>
          <p:nvPr/>
        </p:nvSpPr>
        <p:spPr>
          <a:xfrm>
            <a:off x="0" y="152400"/>
            <a:ext cx="9144000" cy="569913"/>
          </a:xfrm>
          <a:prstGeom prst="rect">
            <a:avLst/>
          </a:prstGeom>
        </p:spPr>
        <p:txBody>
          <a:bodyPr/>
          <a:lstStyle/>
          <a:p>
            <a:pPr algn="ctr" eaLnBrk="0" hangingPunct="0">
              <a:defRPr/>
            </a:pPr>
            <a:r>
              <a:rPr lang="en-US" sz="3600" b="1" kern="0" dirty="0">
                <a:latin typeface="+mj-lt"/>
                <a:ea typeface="+mj-ea"/>
                <a:cs typeface="+mj-cs"/>
              </a:rPr>
              <a:t>          </a:t>
            </a:r>
            <a:r>
              <a:rPr lang="en-US" sz="2800" kern="0" dirty="0">
                <a:latin typeface="+mj-lt"/>
                <a:ea typeface="+mj-ea"/>
                <a:cs typeface="+mj-cs"/>
              </a:rPr>
              <a:t>4G </a:t>
            </a:r>
            <a:r>
              <a:rPr lang="en-US" sz="2800" kern="0" dirty="0">
                <a:latin typeface="+mj-lt"/>
                <a:ea typeface="+mj-ea"/>
                <a:cs typeface="+mj-cs"/>
              </a:rPr>
              <a:t>LTE Products</a:t>
            </a:r>
          </a:p>
        </p:txBody>
      </p:sp>
      <p:pic>
        <p:nvPicPr>
          <p:cNvPr id="93188" name="Picture 21" descr="pantech-uml290-and-the-lg-vl600-ogrady.png"/>
          <p:cNvPicPr>
            <a:picLocks noChangeAspect="1"/>
          </p:cNvPicPr>
          <p:nvPr/>
        </p:nvPicPr>
        <p:blipFill>
          <a:blip r:embed="rId3"/>
          <a:srcRect/>
          <a:stretch>
            <a:fillRect/>
          </a:stretch>
        </p:blipFill>
        <p:spPr bwMode="auto">
          <a:xfrm>
            <a:off x="2133600" y="1600200"/>
            <a:ext cx="4876800" cy="4038600"/>
          </a:xfrm>
          <a:prstGeom prst="rect">
            <a:avLst/>
          </a:prstGeom>
          <a:noFill/>
          <a:ln w="9525">
            <a:noFill/>
            <a:miter lim="800000"/>
            <a:headEnd/>
            <a:tailEnd/>
          </a:ln>
        </p:spPr>
      </p:pic>
      <p:sp>
        <p:nvSpPr>
          <p:cNvPr id="93189" name="TextBox 22"/>
          <p:cNvSpPr txBox="1">
            <a:spLocks noChangeArrowheads="1"/>
          </p:cNvSpPr>
          <p:nvPr/>
        </p:nvSpPr>
        <p:spPr bwMode="auto">
          <a:xfrm>
            <a:off x="0" y="1981200"/>
            <a:ext cx="2032000" cy="2400300"/>
          </a:xfrm>
          <a:prstGeom prst="rect">
            <a:avLst/>
          </a:prstGeom>
          <a:noFill/>
          <a:ln w="9525">
            <a:noFill/>
            <a:miter lim="800000"/>
            <a:headEnd/>
            <a:tailEnd/>
          </a:ln>
        </p:spPr>
        <p:txBody>
          <a:bodyPr wrap="none">
            <a:spAutoFit/>
          </a:bodyPr>
          <a:lstStyle/>
          <a:p>
            <a:r>
              <a:rPr lang="en-US" b="1"/>
              <a:t>Pantech UML290</a:t>
            </a:r>
          </a:p>
          <a:p>
            <a:r>
              <a:rPr lang="en-US" b="1"/>
              <a:t>$99 after $100 </a:t>
            </a:r>
          </a:p>
          <a:p>
            <a:r>
              <a:rPr lang="en-US" b="1"/>
              <a:t>MIR</a:t>
            </a:r>
          </a:p>
          <a:p>
            <a:endParaRPr lang="en-US" b="1"/>
          </a:p>
          <a:p>
            <a:r>
              <a:rPr lang="en-US" b="1"/>
              <a:t>$50/month 5GB</a:t>
            </a:r>
          </a:p>
          <a:p>
            <a:r>
              <a:rPr lang="en-US" b="1"/>
              <a:t>$80/month 10GB</a:t>
            </a:r>
          </a:p>
          <a:p>
            <a:endParaRPr lang="en-US" b="1"/>
          </a:p>
          <a:p>
            <a:r>
              <a:rPr lang="en-US" sz="1200" b="1"/>
              <a:t>$10/GB after </a:t>
            </a:r>
          </a:p>
          <a:p>
            <a:r>
              <a:rPr lang="en-US" sz="1200" b="1"/>
              <a:t>allowance</a:t>
            </a:r>
          </a:p>
        </p:txBody>
      </p:sp>
      <p:sp>
        <p:nvSpPr>
          <p:cNvPr id="93190" name="TextBox 23"/>
          <p:cNvSpPr txBox="1">
            <a:spLocks noChangeArrowheads="1"/>
          </p:cNvSpPr>
          <p:nvPr/>
        </p:nvSpPr>
        <p:spPr bwMode="auto">
          <a:xfrm>
            <a:off x="7239000" y="1854200"/>
            <a:ext cx="2005013" cy="2678113"/>
          </a:xfrm>
          <a:prstGeom prst="rect">
            <a:avLst/>
          </a:prstGeom>
          <a:noFill/>
          <a:ln w="9525">
            <a:noFill/>
            <a:miter lim="800000"/>
            <a:headEnd/>
            <a:tailEnd/>
          </a:ln>
        </p:spPr>
        <p:txBody>
          <a:bodyPr wrap="none">
            <a:spAutoFit/>
          </a:bodyPr>
          <a:lstStyle/>
          <a:p>
            <a:r>
              <a:rPr lang="en-US" b="1"/>
              <a:t>LG VL600</a:t>
            </a:r>
          </a:p>
          <a:p>
            <a:r>
              <a:rPr lang="en-US" b="1"/>
              <a:t>$99 after $100</a:t>
            </a:r>
          </a:p>
          <a:p>
            <a:r>
              <a:rPr lang="en-US" b="1"/>
              <a:t>MIR</a:t>
            </a:r>
          </a:p>
          <a:p>
            <a:endParaRPr lang="en-US" b="1"/>
          </a:p>
          <a:p>
            <a:r>
              <a:rPr lang="en-US" b="1"/>
              <a:t>$50/month 5GB</a:t>
            </a:r>
          </a:p>
          <a:p>
            <a:r>
              <a:rPr lang="en-US" b="1"/>
              <a:t>$80/month 10GB</a:t>
            </a:r>
          </a:p>
          <a:p>
            <a:endParaRPr lang="en-US" b="1"/>
          </a:p>
          <a:p>
            <a:r>
              <a:rPr lang="en-US" sz="1200" b="1"/>
              <a:t>$10/GB after </a:t>
            </a:r>
          </a:p>
          <a:p>
            <a:r>
              <a:rPr lang="en-US" sz="1200" b="1"/>
              <a:t>allowance</a:t>
            </a:r>
          </a:p>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21"/>
          <p:cNvSpPr txBox="1">
            <a:spLocks noChangeArrowheads="1"/>
          </p:cNvSpPr>
          <p:nvPr/>
        </p:nvSpPr>
        <p:spPr bwMode="auto">
          <a:xfrm>
            <a:off x="0" y="977900"/>
            <a:ext cx="9144000" cy="5084763"/>
          </a:xfrm>
          <a:prstGeom prst="rect">
            <a:avLst/>
          </a:prstGeom>
          <a:solidFill>
            <a:schemeClr val="bg1"/>
          </a:solidFill>
          <a:ln w="9525">
            <a:noFill/>
            <a:miter lim="800000"/>
            <a:headEnd/>
            <a:tailEnd/>
          </a:ln>
        </p:spPr>
        <p:txBody>
          <a:bodyPr>
            <a:spAutoFit/>
          </a:bodyPr>
          <a:lstStyle/>
          <a:p>
            <a:r>
              <a:rPr lang="en-US"/>
              <a:t>           </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95234" name="Text Box 9"/>
          <p:cNvSpPr txBox="1">
            <a:spLocks noChangeArrowheads="1"/>
          </p:cNvSpPr>
          <p:nvPr/>
        </p:nvSpPr>
        <p:spPr bwMode="auto">
          <a:xfrm>
            <a:off x="990600" y="5991225"/>
            <a:ext cx="7391400" cy="768350"/>
          </a:xfrm>
          <a:prstGeom prst="rect">
            <a:avLst/>
          </a:prstGeom>
          <a:noFill/>
          <a:ln w="9525">
            <a:noFill/>
            <a:miter lim="800000"/>
            <a:headEnd/>
            <a:tailEnd/>
          </a:ln>
          <a:effectLst>
            <a:prstShdw prst="shdw17" dist="17961" dir="2700000">
              <a:srgbClr val="999900"/>
            </a:prstShdw>
          </a:effectLst>
        </p:spPr>
        <p:txBody>
          <a:bodyPr>
            <a:spAutoFit/>
          </a:bodyPr>
          <a:lstStyle/>
          <a:p>
            <a:pPr algn="ctr">
              <a:spcBef>
                <a:spcPct val="50000"/>
              </a:spcBef>
            </a:pPr>
            <a:r>
              <a:rPr lang="en-US" sz="4400" b="1" i="1"/>
              <a:t>Fast Just Got Faster</a:t>
            </a:r>
          </a:p>
        </p:txBody>
      </p:sp>
      <p:sp>
        <p:nvSpPr>
          <p:cNvPr id="95235" name="Title 1"/>
          <p:cNvSpPr txBox="1">
            <a:spLocks noChangeArrowheads="1"/>
          </p:cNvSpPr>
          <p:nvPr/>
        </p:nvSpPr>
        <p:spPr bwMode="auto">
          <a:xfrm>
            <a:off x="0" y="0"/>
            <a:ext cx="9144000" cy="762000"/>
          </a:xfrm>
          <a:prstGeom prst="rect">
            <a:avLst/>
          </a:prstGeom>
          <a:noFill/>
          <a:ln w="9525">
            <a:noFill/>
            <a:miter lim="800000"/>
            <a:headEnd/>
            <a:tailEnd/>
          </a:ln>
        </p:spPr>
        <p:txBody>
          <a:bodyPr anchor="ctr"/>
          <a:lstStyle/>
          <a:p>
            <a:pPr algn="ctr" eaLnBrk="0" hangingPunct="0"/>
            <a:r>
              <a:rPr lang="en-US" sz="3200" baseline="30000">
                <a:solidFill>
                  <a:srgbClr val="4D4D4D"/>
                </a:solidFill>
              </a:rPr>
              <a:t> </a:t>
            </a:r>
          </a:p>
        </p:txBody>
      </p:sp>
      <p:sp>
        <p:nvSpPr>
          <p:cNvPr id="95236" name="Title 5"/>
          <p:cNvSpPr txBox="1">
            <a:spLocks/>
          </p:cNvSpPr>
          <p:nvPr/>
        </p:nvSpPr>
        <p:spPr bwMode="auto">
          <a:xfrm>
            <a:off x="2590800" y="0"/>
            <a:ext cx="5943600" cy="569913"/>
          </a:xfrm>
          <a:prstGeom prst="rect">
            <a:avLst/>
          </a:prstGeom>
          <a:noFill/>
          <a:ln w="9525">
            <a:noFill/>
            <a:miter lim="800000"/>
            <a:headEnd/>
            <a:tailEnd/>
          </a:ln>
        </p:spPr>
        <p:txBody>
          <a:bodyPr/>
          <a:lstStyle/>
          <a:p>
            <a:pPr eaLnBrk="0" hangingPunct="0"/>
            <a:r>
              <a:rPr lang="en-US" sz="3600">
                <a:solidFill>
                  <a:srgbClr val="FF0000"/>
                </a:solidFill>
              </a:rPr>
              <a:t>           </a:t>
            </a:r>
            <a:r>
              <a:rPr lang="en-US" sz="2800"/>
              <a:t>3G Smart Phones </a:t>
            </a:r>
            <a:r>
              <a:rPr lang="en-US" sz="3600"/>
              <a:t> </a:t>
            </a:r>
            <a:endParaRPr lang="en-US" sz="3000" i="1"/>
          </a:p>
        </p:txBody>
      </p:sp>
      <p:pic>
        <p:nvPicPr>
          <p:cNvPr id="95237" name="Picture 18" descr="Verizon-Droid-X-small.jpg"/>
          <p:cNvPicPr>
            <a:picLocks noChangeAspect="1"/>
          </p:cNvPicPr>
          <p:nvPr/>
        </p:nvPicPr>
        <p:blipFill>
          <a:blip r:embed="rId3"/>
          <a:srcRect/>
          <a:stretch>
            <a:fillRect/>
          </a:stretch>
        </p:blipFill>
        <p:spPr bwMode="auto">
          <a:xfrm>
            <a:off x="609600" y="1524000"/>
            <a:ext cx="2590800" cy="1752600"/>
          </a:xfrm>
          <a:prstGeom prst="rect">
            <a:avLst/>
          </a:prstGeom>
          <a:noFill/>
          <a:ln w="9525">
            <a:noFill/>
            <a:miter lim="800000"/>
            <a:headEnd/>
            <a:tailEnd/>
          </a:ln>
        </p:spPr>
      </p:pic>
      <p:pic>
        <p:nvPicPr>
          <p:cNvPr id="95238" name="Picture 20" descr="BlackBerry-Curve-9330-gray-small.jpg"/>
          <p:cNvPicPr>
            <a:picLocks noChangeAspect="1"/>
          </p:cNvPicPr>
          <p:nvPr/>
        </p:nvPicPr>
        <p:blipFill>
          <a:blip r:embed="rId4"/>
          <a:srcRect/>
          <a:stretch>
            <a:fillRect/>
          </a:stretch>
        </p:blipFill>
        <p:spPr bwMode="auto">
          <a:xfrm>
            <a:off x="7010400" y="1524000"/>
            <a:ext cx="1323975" cy="2133600"/>
          </a:xfrm>
          <a:prstGeom prst="rect">
            <a:avLst/>
          </a:prstGeom>
          <a:noFill/>
          <a:ln w="9525">
            <a:noFill/>
            <a:miter lim="800000"/>
            <a:headEnd/>
            <a:tailEnd/>
          </a:ln>
        </p:spPr>
      </p:pic>
      <p:pic>
        <p:nvPicPr>
          <p:cNvPr id="95239" name="Picture 23" descr="Motorola-Droid-2-Global-small.jpg"/>
          <p:cNvPicPr>
            <a:picLocks noChangeAspect="1"/>
          </p:cNvPicPr>
          <p:nvPr/>
        </p:nvPicPr>
        <p:blipFill>
          <a:blip r:embed="rId5"/>
          <a:srcRect/>
          <a:stretch>
            <a:fillRect/>
          </a:stretch>
        </p:blipFill>
        <p:spPr bwMode="auto">
          <a:xfrm>
            <a:off x="3278188" y="1447800"/>
            <a:ext cx="2513012" cy="1600200"/>
          </a:xfrm>
          <a:prstGeom prst="rect">
            <a:avLst/>
          </a:prstGeom>
          <a:noFill/>
          <a:ln w="9525">
            <a:noFill/>
            <a:miter lim="800000"/>
            <a:headEnd/>
            <a:tailEnd/>
          </a:ln>
        </p:spPr>
      </p:pic>
      <p:pic>
        <p:nvPicPr>
          <p:cNvPr id="95240" name="Picture 25" descr="samsung-fascinate-small.jpg"/>
          <p:cNvPicPr>
            <a:picLocks noChangeAspect="1"/>
          </p:cNvPicPr>
          <p:nvPr/>
        </p:nvPicPr>
        <p:blipFill>
          <a:blip r:embed="rId6"/>
          <a:srcRect/>
          <a:stretch>
            <a:fillRect/>
          </a:stretch>
        </p:blipFill>
        <p:spPr bwMode="auto">
          <a:xfrm>
            <a:off x="3505200" y="3733800"/>
            <a:ext cx="2438400" cy="1828800"/>
          </a:xfrm>
          <a:prstGeom prst="rect">
            <a:avLst/>
          </a:prstGeom>
          <a:noFill/>
          <a:ln w="9525">
            <a:noFill/>
            <a:miter lim="800000"/>
            <a:headEnd/>
            <a:tailEnd/>
          </a:ln>
        </p:spPr>
      </p:pic>
      <p:pic>
        <p:nvPicPr>
          <p:cNvPr id="95241" name="Picture 27" descr="HTC-Droid-Incredible-on-Verizon-small.jpg"/>
          <p:cNvPicPr>
            <a:picLocks noChangeAspect="1"/>
          </p:cNvPicPr>
          <p:nvPr/>
        </p:nvPicPr>
        <p:blipFill>
          <a:blip r:embed="rId7"/>
          <a:srcRect/>
          <a:stretch>
            <a:fillRect/>
          </a:stretch>
        </p:blipFill>
        <p:spPr bwMode="auto">
          <a:xfrm>
            <a:off x="5943600" y="4038600"/>
            <a:ext cx="2667000" cy="2209800"/>
          </a:xfrm>
          <a:prstGeom prst="rect">
            <a:avLst/>
          </a:prstGeom>
          <a:noFill/>
          <a:ln w="9525">
            <a:noFill/>
            <a:miter lim="800000"/>
            <a:headEnd/>
            <a:tailEnd/>
          </a:ln>
        </p:spPr>
      </p:pic>
      <p:pic>
        <p:nvPicPr>
          <p:cNvPr id="95242" name="Picture 31" descr="DroidPro-small.jpg"/>
          <p:cNvPicPr>
            <a:picLocks noChangeAspect="1"/>
          </p:cNvPicPr>
          <p:nvPr/>
        </p:nvPicPr>
        <p:blipFill>
          <a:blip r:embed="rId8"/>
          <a:srcRect/>
          <a:stretch>
            <a:fillRect/>
          </a:stretch>
        </p:blipFill>
        <p:spPr bwMode="auto">
          <a:xfrm>
            <a:off x="304800" y="3352800"/>
            <a:ext cx="1343025" cy="2505075"/>
          </a:xfrm>
          <a:prstGeom prst="rect">
            <a:avLst/>
          </a:prstGeom>
          <a:noFill/>
          <a:ln w="9525">
            <a:noFill/>
            <a:miter lim="800000"/>
            <a:headEnd/>
            <a:tailEnd/>
          </a:ln>
        </p:spPr>
      </p:pic>
      <p:sp>
        <p:nvSpPr>
          <p:cNvPr id="95243" name="TextBox 32"/>
          <p:cNvSpPr txBox="1">
            <a:spLocks noChangeArrowheads="1"/>
          </p:cNvSpPr>
          <p:nvPr/>
        </p:nvSpPr>
        <p:spPr bwMode="auto">
          <a:xfrm>
            <a:off x="152400" y="990600"/>
            <a:ext cx="2619375" cy="400050"/>
          </a:xfrm>
          <a:prstGeom prst="rect">
            <a:avLst/>
          </a:prstGeom>
          <a:noFill/>
          <a:ln w="9525">
            <a:noFill/>
            <a:miter lim="800000"/>
            <a:headEnd/>
            <a:tailEnd/>
          </a:ln>
        </p:spPr>
        <p:txBody>
          <a:bodyPr wrap="none">
            <a:spAutoFit/>
          </a:bodyPr>
          <a:lstStyle/>
          <a:p>
            <a:r>
              <a:rPr lang="en-US" sz="2000" b="1"/>
              <a:t>Droid X by Motorola</a:t>
            </a:r>
          </a:p>
        </p:txBody>
      </p:sp>
      <p:sp>
        <p:nvSpPr>
          <p:cNvPr id="95244" name="TextBox 33"/>
          <p:cNvSpPr txBox="1">
            <a:spLocks noChangeArrowheads="1"/>
          </p:cNvSpPr>
          <p:nvPr/>
        </p:nvSpPr>
        <p:spPr bwMode="auto">
          <a:xfrm>
            <a:off x="3276600" y="3200400"/>
            <a:ext cx="3457575" cy="400050"/>
          </a:xfrm>
          <a:prstGeom prst="rect">
            <a:avLst/>
          </a:prstGeom>
          <a:noFill/>
          <a:ln w="9525">
            <a:noFill/>
            <a:miter lim="800000"/>
            <a:headEnd/>
            <a:tailEnd/>
          </a:ln>
        </p:spPr>
        <p:txBody>
          <a:bodyPr>
            <a:spAutoFit/>
          </a:bodyPr>
          <a:lstStyle/>
          <a:p>
            <a:r>
              <a:rPr lang="en-US" sz="2000" b="1"/>
              <a:t>Droid 2 Global by Motorola</a:t>
            </a:r>
          </a:p>
        </p:txBody>
      </p:sp>
      <p:sp>
        <p:nvSpPr>
          <p:cNvPr id="95245" name="TextBox 34"/>
          <p:cNvSpPr txBox="1">
            <a:spLocks noChangeArrowheads="1"/>
          </p:cNvSpPr>
          <p:nvPr/>
        </p:nvSpPr>
        <p:spPr bwMode="auto">
          <a:xfrm>
            <a:off x="0" y="5791200"/>
            <a:ext cx="2876550" cy="400050"/>
          </a:xfrm>
          <a:prstGeom prst="rect">
            <a:avLst/>
          </a:prstGeom>
          <a:noFill/>
          <a:ln w="9525">
            <a:noFill/>
            <a:miter lim="800000"/>
            <a:headEnd/>
            <a:tailEnd/>
          </a:ln>
        </p:spPr>
        <p:txBody>
          <a:bodyPr wrap="none">
            <a:spAutoFit/>
          </a:bodyPr>
          <a:lstStyle/>
          <a:p>
            <a:r>
              <a:rPr lang="en-US" sz="2000" b="1"/>
              <a:t>Droid Pro by Motorola</a:t>
            </a:r>
          </a:p>
        </p:txBody>
      </p:sp>
      <p:sp>
        <p:nvSpPr>
          <p:cNvPr id="95246" name="TextBox 35"/>
          <p:cNvSpPr txBox="1">
            <a:spLocks noChangeArrowheads="1"/>
          </p:cNvSpPr>
          <p:nvPr/>
        </p:nvSpPr>
        <p:spPr bwMode="auto">
          <a:xfrm>
            <a:off x="7419975" y="4038600"/>
            <a:ext cx="1889125" cy="1016000"/>
          </a:xfrm>
          <a:prstGeom prst="rect">
            <a:avLst/>
          </a:prstGeom>
          <a:noFill/>
          <a:ln w="9525">
            <a:noFill/>
            <a:miter lim="800000"/>
            <a:headEnd/>
            <a:tailEnd/>
          </a:ln>
        </p:spPr>
        <p:txBody>
          <a:bodyPr wrap="none">
            <a:spAutoFit/>
          </a:bodyPr>
          <a:lstStyle/>
          <a:p>
            <a:r>
              <a:rPr lang="en-US" sz="2000" b="1"/>
              <a:t>    Droid </a:t>
            </a:r>
          </a:p>
          <a:p>
            <a:r>
              <a:rPr lang="en-US" sz="2000" b="1"/>
              <a:t>      Incredible </a:t>
            </a:r>
          </a:p>
          <a:p>
            <a:r>
              <a:rPr lang="en-US" sz="2000" b="1"/>
              <a:t>       by HTC</a:t>
            </a:r>
          </a:p>
        </p:txBody>
      </p:sp>
      <p:sp>
        <p:nvSpPr>
          <p:cNvPr id="95247" name="TextBox 36"/>
          <p:cNvSpPr txBox="1">
            <a:spLocks noChangeArrowheads="1"/>
          </p:cNvSpPr>
          <p:nvPr/>
        </p:nvSpPr>
        <p:spPr bwMode="auto">
          <a:xfrm>
            <a:off x="3530600" y="5664200"/>
            <a:ext cx="2593975" cy="400050"/>
          </a:xfrm>
          <a:prstGeom prst="rect">
            <a:avLst/>
          </a:prstGeom>
          <a:noFill/>
          <a:ln w="9525">
            <a:noFill/>
            <a:miter lim="800000"/>
            <a:headEnd/>
            <a:tailEnd/>
          </a:ln>
        </p:spPr>
        <p:txBody>
          <a:bodyPr wrap="none">
            <a:spAutoFit/>
          </a:bodyPr>
          <a:lstStyle/>
          <a:p>
            <a:r>
              <a:rPr lang="en-US" sz="2000" b="1"/>
              <a:t>Samsung Fascinate</a:t>
            </a:r>
          </a:p>
        </p:txBody>
      </p:sp>
      <p:sp>
        <p:nvSpPr>
          <p:cNvPr id="95248" name="TextBox 37"/>
          <p:cNvSpPr txBox="1">
            <a:spLocks noChangeArrowheads="1"/>
          </p:cNvSpPr>
          <p:nvPr/>
        </p:nvSpPr>
        <p:spPr bwMode="auto">
          <a:xfrm>
            <a:off x="5781675" y="914400"/>
            <a:ext cx="3362325" cy="400050"/>
          </a:xfrm>
          <a:prstGeom prst="rect">
            <a:avLst/>
          </a:prstGeom>
          <a:noFill/>
          <a:ln w="9525">
            <a:noFill/>
            <a:miter lim="800000"/>
            <a:headEnd/>
            <a:tailEnd/>
          </a:ln>
        </p:spPr>
        <p:txBody>
          <a:bodyPr wrap="none">
            <a:spAutoFit/>
          </a:bodyPr>
          <a:lstStyle/>
          <a:p>
            <a:r>
              <a:rPr lang="en-US" sz="2000" b="1"/>
              <a:t>Blackberry Curve 3G 9330</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Vodaplex Logo"/>
          <p:cNvPicPr>
            <a:picLocks noChangeAspect="1" noChangeArrowheads="1"/>
          </p:cNvPicPr>
          <p:nvPr/>
        </p:nvPicPr>
        <p:blipFill>
          <a:blip r:embed="rId2"/>
          <a:srcRect/>
          <a:stretch>
            <a:fillRect/>
          </a:stretch>
        </p:blipFill>
        <p:spPr bwMode="auto">
          <a:xfrm>
            <a:off x="2514600" y="1524000"/>
            <a:ext cx="4000500" cy="1454150"/>
          </a:xfrm>
          <a:prstGeom prst="rect">
            <a:avLst/>
          </a:prstGeom>
          <a:noFill/>
          <a:ln w="9525">
            <a:noFill/>
            <a:miter lim="800000"/>
            <a:headEnd/>
            <a:tailEnd/>
          </a:ln>
        </p:spPr>
      </p:pic>
      <p:sp>
        <p:nvSpPr>
          <p:cNvPr id="97282" name="Text Box 4"/>
          <p:cNvSpPr txBox="1">
            <a:spLocks noChangeArrowheads="1"/>
          </p:cNvSpPr>
          <p:nvPr/>
        </p:nvSpPr>
        <p:spPr bwMode="auto">
          <a:xfrm>
            <a:off x="1857375" y="3429000"/>
            <a:ext cx="5641975" cy="579438"/>
          </a:xfrm>
          <a:prstGeom prst="rect">
            <a:avLst/>
          </a:prstGeom>
          <a:noFill/>
          <a:ln w="9525">
            <a:noFill/>
            <a:miter lim="800000"/>
            <a:headEnd/>
            <a:tailEnd/>
          </a:ln>
          <a:effectLst>
            <a:prstShdw prst="shdw17" dist="17961" dir="2700000">
              <a:srgbClr val="708688">
                <a:alpha val="74997"/>
              </a:srgbClr>
            </a:prstShdw>
          </a:effectLst>
        </p:spPr>
        <p:txBody>
          <a:bodyPr wrap="none">
            <a:spAutoFit/>
          </a:bodyPr>
          <a:lstStyle/>
          <a:p>
            <a:pPr algn="ctr"/>
            <a:r>
              <a:rPr lang="en-US" sz="3200" b="1">
                <a:ea typeface="MS PGothic" pitchFamily="34" charset="-128"/>
                <a:cs typeface="Times New Roman" pitchFamily="18" charset="0"/>
              </a:rPr>
              <a:t>New Products Coming Soon</a:t>
            </a:r>
          </a:p>
        </p:txBody>
      </p:sp>
      <p:pic>
        <p:nvPicPr>
          <p:cNvPr id="97283" name="Picture 6" descr="spt_bnr_600_howCanWeHelp"/>
          <p:cNvPicPr>
            <a:picLocks noChangeAspect="1" noChangeArrowheads="1"/>
          </p:cNvPicPr>
          <p:nvPr/>
        </p:nvPicPr>
        <p:blipFill>
          <a:blip r:embed="rId3"/>
          <a:srcRect/>
          <a:stretch>
            <a:fillRect/>
          </a:stretch>
        </p:blipFill>
        <p:spPr bwMode="auto">
          <a:xfrm>
            <a:off x="1905000" y="4800600"/>
            <a:ext cx="571500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mx pos 2.jpg"/>
          <p:cNvPicPr>
            <a:picLocks noChangeAspect="1"/>
          </p:cNvPicPr>
          <p:nvPr/>
        </p:nvPicPr>
        <p:blipFill>
          <a:blip r:embed="rId2"/>
          <a:srcRect/>
          <a:stretch>
            <a:fillRect/>
          </a:stretch>
        </p:blipFill>
        <p:spPr bwMode="auto">
          <a:xfrm>
            <a:off x="152400" y="1676400"/>
            <a:ext cx="8907463" cy="3643313"/>
          </a:xfrm>
          <a:prstGeom prst="rect">
            <a:avLst/>
          </a:prstGeom>
          <a:noFill/>
          <a:ln w="9525">
            <a:noFill/>
            <a:miter lim="800000"/>
            <a:headEnd/>
            <a:tailEnd/>
          </a:ln>
        </p:spPr>
      </p:pic>
      <p:sp>
        <p:nvSpPr>
          <p:cNvPr id="98306" name="TextBox 3"/>
          <p:cNvSpPr txBox="1">
            <a:spLocks noChangeArrowheads="1"/>
          </p:cNvSpPr>
          <p:nvPr/>
        </p:nvSpPr>
        <p:spPr bwMode="auto">
          <a:xfrm>
            <a:off x="2147888" y="152400"/>
            <a:ext cx="6116637" cy="461963"/>
          </a:xfrm>
          <a:prstGeom prst="rect">
            <a:avLst/>
          </a:prstGeom>
          <a:noFill/>
          <a:ln w="9525">
            <a:noFill/>
            <a:miter lim="800000"/>
            <a:headEnd/>
            <a:tailEnd/>
          </a:ln>
        </p:spPr>
        <p:txBody>
          <a:bodyPr wrap="none">
            <a:spAutoFit/>
          </a:bodyPr>
          <a:lstStyle/>
          <a:p>
            <a:r>
              <a:rPr lang="en-US" sz="2400"/>
              <a:t>     Voda POS – Merchant Account Systems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1371600" y="0"/>
            <a:ext cx="7772400" cy="838200"/>
          </a:xfrm>
        </p:spPr>
        <p:txBody>
          <a:bodyPr/>
          <a:lstStyle/>
          <a:p>
            <a:r>
              <a:rPr lang="en-US" smtClean="0">
                <a:solidFill>
                  <a:schemeClr val="tx1"/>
                </a:solidFill>
                <a:latin typeface="Times New Roman" pitchFamily="18" charset="0"/>
                <a:cs typeface="Times New Roman" pitchFamily="18" charset="0"/>
              </a:rPr>
              <a:t>Small Business Wireless Solutions</a:t>
            </a:r>
          </a:p>
        </p:txBody>
      </p:sp>
      <p:sp>
        <p:nvSpPr>
          <p:cNvPr id="99330" name="Content Placeholder 2"/>
          <p:cNvSpPr>
            <a:spLocks noGrp="1"/>
          </p:cNvSpPr>
          <p:nvPr>
            <p:ph sz="half" idx="1"/>
          </p:nvPr>
        </p:nvSpPr>
        <p:spPr>
          <a:xfrm>
            <a:off x="228600" y="1143000"/>
            <a:ext cx="4298950" cy="4799013"/>
          </a:xfrm>
        </p:spPr>
        <p:txBody>
          <a:bodyPr/>
          <a:lstStyle/>
          <a:p>
            <a:r>
              <a:rPr lang="en-US" sz="2000" smtClean="0">
                <a:solidFill>
                  <a:srgbClr val="002060"/>
                </a:solidFill>
              </a:rPr>
              <a:t>All of the components of the Voda IP PBX components can run on 4G broadband. </a:t>
            </a:r>
          </a:p>
          <a:p>
            <a:pPr>
              <a:buFontTx/>
              <a:buNone/>
            </a:pPr>
            <a:endParaRPr lang="en-US" sz="2000" smtClean="0">
              <a:solidFill>
                <a:srgbClr val="002060"/>
              </a:solidFill>
            </a:endParaRPr>
          </a:p>
          <a:p>
            <a:pPr marL="798513" lvl="1" indent="-341313">
              <a:buFont typeface="Tahoma" pitchFamily="34" charset="0"/>
              <a:buAutoNum type="arabicPeriod"/>
            </a:pPr>
            <a:r>
              <a:rPr lang="en-US" sz="1600" smtClean="0">
                <a:solidFill>
                  <a:srgbClr val="002060"/>
                </a:solidFill>
              </a:rPr>
              <a:t>The Sprint/Verizon 3/4G USB stick for Internet access</a:t>
            </a:r>
          </a:p>
          <a:p>
            <a:pPr marL="798513" lvl="1" indent="-341313">
              <a:buFontTx/>
              <a:buNone/>
            </a:pPr>
            <a:endParaRPr lang="en-US" sz="1600" smtClean="0">
              <a:solidFill>
                <a:srgbClr val="002060"/>
              </a:solidFill>
            </a:endParaRPr>
          </a:p>
          <a:p>
            <a:pPr marL="798513" lvl="1" indent="-341313">
              <a:buFontTx/>
              <a:buNone/>
            </a:pPr>
            <a:r>
              <a:rPr lang="en-US" sz="1600" smtClean="0">
                <a:solidFill>
                  <a:srgbClr val="002060"/>
                </a:solidFill>
              </a:rPr>
              <a:t>2.   The CradlePoint router, which converts the 4G signal to WIFI and Internet Protocol (IP)</a:t>
            </a:r>
          </a:p>
          <a:p>
            <a:pPr marL="798513" lvl="1" indent="-341313">
              <a:buFontTx/>
              <a:buNone/>
            </a:pPr>
            <a:endParaRPr lang="en-US" sz="1600" smtClean="0">
              <a:solidFill>
                <a:srgbClr val="002060"/>
              </a:solidFill>
            </a:endParaRPr>
          </a:p>
          <a:p>
            <a:pPr marL="798513" lvl="1" indent="-341313">
              <a:buFontTx/>
              <a:buNone/>
            </a:pPr>
            <a:r>
              <a:rPr lang="en-US" sz="1600" smtClean="0">
                <a:solidFill>
                  <a:srgbClr val="002060"/>
                </a:solidFill>
              </a:rPr>
              <a:t>3.   The Cisco IP Phone, which is connected through Voda IP PBX, and which connects to all other VOIP and virtual (4G wireless) lines</a:t>
            </a:r>
          </a:p>
          <a:p>
            <a:pPr marL="798513" lvl="1" indent="-341313">
              <a:buFontTx/>
              <a:buNone/>
            </a:pPr>
            <a:r>
              <a:rPr lang="en-US" sz="1600" smtClean="0">
                <a:solidFill>
                  <a:srgbClr val="002060"/>
                </a:solidFill>
              </a:rPr>
              <a:t> </a:t>
            </a:r>
          </a:p>
          <a:p>
            <a:pPr marL="798513" lvl="1" indent="-341313">
              <a:buFontTx/>
              <a:buNone/>
            </a:pPr>
            <a:r>
              <a:rPr lang="en-US" sz="1600" smtClean="0">
                <a:solidFill>
                  <a:srgbClr val="002060"/>
                </a:solidFill>
              </a:rPr>
              <a:t>4.   Virtual lines, which are multi-vendor smart phones that can be used to follow   </a:t>
            </a:r>
          </a:p>
          <a:p>
            <a:endParaRPr lang="en-US" sz="2000" smtClean="0">
              <a:solidFill>
                <a:srgbClr val="002060"/>
              </a:solidFill>
            </a:endParaRPr>
          </a:p>
        </p:txBody>
      </p:sp>
      <p:pic>
        <p:nvPicPr>
          <p:cNvPr id="99331" name="Content Placeholder 10" descr="CradlePoint_MBR1200_ProductShot_v2.png"/>
          <p:cNvPicPr>
            <a:picLocks noGrp="1" noChangeAspect="1"/>
          </p:cNvPicPr>
          <p:nvPr>
            <p:ph sz="half" idx="2"/>
          </p:nvPr>
        </p:nvPicPr>
        <p:blipFill>
          <a:blip r:embed="rId3"/>
          <a:srcRect/>
          <a:stretch>
            <a:fillRect/>
          </a:stretch>
        </p:blipFill>
        <p:spPr>
          <a:xfrm>
            <a:off x="4724400" y="3124200"/>
            <a:ext cx="1905000" cy="1425575"/>
          </a:xfrm>
        </p:spPr>
      </p:pic>
      <p:pic>
        <p:nvPicPr>
          <p:cNvPr id="99332" name="Picture 3" descr="504 base_media.jpg"/>
          <p:cNvPicPr>
            <a:picLocks noChangeAspect="1"/>
          </p:cNvPicPr>
          <p:nvPr/>
        </p:nvPicPr>
        <p:blipFill>
          <a:blip r:embed="rId4"/>
          <a:srcRect/>
          <a:stretch>
            <a:fillRect/>
          </a:stretch>
        </p:blipFill>
        <p:spPr bwMode="auto">
          <a:xfrm>
            <a:off x="4572000" y="914400"/>
            <a:ext cx="1997075" cy="1997075"/>
          </a:xfrm>
          <a:prstGeom prst="rect">
            <a:avLst/>
          </a:prstGeom>
          <a:noFill/>
          <a:ln w="9525">
            <a:noFill/>
            <a:miter lim="800000"/>
            <a:headEnd/>
            <a:tailEnd/>
          </a:ln>
        </p:spPr>
      </p:pic>
      <p:pic>
        <p:nvPicPr>
          <p:cNvPr id="99333" name="Picture 7" descr="HTC-Touch-Pro2-Sprint-WiMax-phone.jpg"/>
          <p:cNvPicPr>
            <a:picLocks noChangeAspect="1"/>
          </p:cNvPicPr>
          <p:nvPr/>
        </p:nvPicPr>
        <p:blipFill>
          <a:blip r:embed="rId5"/>
          <a:srcRect/>
          <a:stretch>
            <a:fillRect/>
          </a:stretch>
        </p:blipFill>
        <p:spPr bwMode="auto">
          <a:xfrm>
            <a:off x="6477000" y="1066800"/>
            <a:ext cx="1828800" cy="1193800"/>
          </a:xfrm>
          <a:prstGeom prst="rect">
            <a:avLst/>
          </a:prstGeom>
          <a:noFill/>
          <a:ln w="9525">
            <a:noFill/>
            <a:miter lim="800000"/>
            <a:headEnd/>
            <a:tailEnd/>
          </a:ln>
        </p:spPr>
      </p:pic>
      <p:sp>
        <p:nvSpPr>
          <p:cNvPr id="99334" name="TextBox 12"/>
          <p:cNvSpPr txBox="1">
            <a:spLocks noChangeArrowheads="1"/>
          </p:cNvSpPr>
          <p:nvPr/>
        </p:nvSpPr>
        <p:spPr bwMode="auto">
          <a:xfrm>
            <a:off x="4914900" y="5965825"/>
            <a:ext cx="1576388" cy="307975"/>
          </a:xfrm>
          <a:prstGeom prst="rect">
            <a:avLst/>
          </a:prstGeom>
          <a:noFill/>
          <a:ln w="9525">
            <a:noFill/>
            <a:miter lim="800000"/>
            <a:headEnd/>
            <a:tailEnd/>
          </a:ln>
        </p:spPr>
        <p:txBody>
          <a:bodyPr lIns="91439" tIns="45719" rIns="91439" bIns="45719">
            <a:spAutoFit/>
          </a:bodyPr>
          <a:lstStyle/>
          <a:p>
            <a:pPr algn="ctr"/>
            <a:r>
              <a:rPr lang="en-US" sz="1400">
                <a:solidFill>
                  <a:srgbClr val="002060"/>
                </a:solidFill>
                <a:latin typeface="Calibri" pitchFamily="34" charset="0"/>
              </a:rPr>
              <a:t>3/4G USB Sticks </a:t>
            </a:r>
          </a:p>
        </p:txBody>
      </p:sp>
      <p:sp>
        <p:nvSpPr>
          <p:cNvPr id="99335" name="TextBox 13"/>
          <p:cNvSpPr txBox="1">
            <a:spLocks noChangeArrowheads="1"/>
          </p:cNvSpPr>
          <p:nvPr/>
        </p:nvSpPr>
        <p:spPr bwMode="auto">
          <a:xfrm>
            <a:off x="5600700" y="4343400"/>
            <a:ext cx="1790700" cy="307975"/>
          </a:xfrm>
          <a:prstGeom prst="rect">
            <a:avLst/>
          </a:prstGeom>
          <a:noFill/>
          <a:ln w="9525">
            <a:noFill/>
            <a:miter lim="800000"/>
            <a:headEnd/>
            <a:tailEnd/>
          </a:ln>
        </p:spPr>
        <p:txBody>
          <a:bodyPr lIns="91439" tIns="45719" rIns="91439" bIns="45719">
            <a:spAutoFit/>
          </a:bodyPr>
          <a:lstStyle/>
          <a:p>
            <a:pPr algn="ctr"/>
            <a:r>
              <a:rPr lang="en-US" sz="1400">
                <a:solidFill>
                  <a:srgbClr val="002060"/>
                </a:solidFill>
                <a:latin typeface="Calibri" pitchFamily="34" charset="0"/>
              </a:rPr>
              <a:t>Cradle Point Router</a:t>
            </a:r>
          </a:p>
        </p:txBody>
      </p:sp>
      <p:sp>
        <p:nvSpPr>
          <p:cNvPr id="99336" name="TextBox 15"/>
          <p:cNvSpPr txBox="1">
            <a:spLocks noChangeArrowheads="1"/>
          </p:cNvSpPr>
          <p:nvPr/>
        </p:nvSpPr>
        <p:spPr bwMode="auto">
          <a:xfrm>
            <a:off x="4846638" y="2468563"/>
            <a:ext cx="1574800" cy="536575"/>
          </a:xfrm>
          <a:prstGeom prst="rect">
            <a:avLst/>
          </a:prstGeom>
          <a:noFill/>
          <a:ln w="9525">
            <a:noFill/>
            <a:miter lim="800000"/>
            <a:headEnd/>
            <a:tailEnd/>
          </a:ln>
        </p:spPr>
        <p:txBody>
          <a:bodyPr lIns="91439" tIns="45719" rIns="91439" bIns="45719">
            <a:spAutoFit/>
          </a:bodyPr>
          <a:lstStyle/>
          <a:p>
            <a:pPr algn="ctr"/>
            <a:r>
              <a:rPr lang="en-US" sz="1400">
                <a:solidFill>
                  <a:srgbClr val="002060"/>
                </a:solidFill>
                <a:latin typeface="Calibri" pitchFamily="34" charset="0"/>
              </a:rPr>
              <a:t>Cisco IP Phone (Voda IP PBX)</a:t>
            </a:r>
          </a:p>
        </p:txBody>
      </p:sp>
      <p:sp>
        <p:nvSpPr>
          <p:cNvPr id="99337" name="TextBox 16"/>
          <p:cNvSpPr txBox="1">
            <a:spLocks noChangeArrowheads="1"/>
          </p:cNvSpPr>
          <p:nvPr/>
        </p:nvSpPr>
        <p:spPr bwMode="auto">
          <a:xfrm>
            <a:off x="7772400" y="1828800"/>
            <a:ext cx="1219200" cy="646113"/>
          </a:xfrm>
          <a:prstGeom prst="rect">
            <a:avLst/>
          </a:prstGeom>
          <a:noFill/>
          <a:ln w="9525">
            <a:noFill/>
            <a:miter lim="800000"/>
            <a:headEnd/>
            <a:tailEnd/>
          </a:ln>
        </p:spPr>
        <p:txBody>
          <a:bodyPr lIns="91439" tIns="45719" rIns="91439" bIns="45719">
            <a:spAutoFit/>
          </a:bodyPr>
          <a:lstStyle/>
          <a:p>
            <a:pPr algn="ctr"/>
            <a:r>
              <a:rPr lang="en-US" sz="1200">
                <a:solidFill>
                  <a:srgbClr val="002060"/>
                </a:solidFill>
                <a:latin typeface="Calibri" pitchFamily="34" charset="0"/>
              </a:rPr>
              <a:t>Smart Phones 3G/4G Phones</a:t>
            </a:r>
          </a:p>
          <a:p>
            <a:pPr algn="ctr"/>
            <a:r>
              <a:rPr lang="en-US" sz="1200">
                <a:solidFill>
                  <a:srgbClr val="002060"/>
                </a:solidFill>
                <a:latin typeface="Calibri" pitchFamily="34" charset="0"/>
              </a:rPr>
              <a:t>Multi-vendors</a:t>
            </a:r>
          </a:p>
        </p:txBody>
      </p:sp>
      <p:sp>
        <p:nvSpPr>
          <p:cNvPr id="99338" name="Rectangle 24"/>
          <p:cNvSpPr>
            <a:spLocks noChangeArrowheads="1"/>
          </p:cNvSpPr>
          <p:nvPr/>
        </p:nvSpPr>
        <p:spPr bwMode="auto">
          <a:xfrm>
            <a:off x="7137400" y="6442075"/>
            <a:ext cx="1089025" cy="298450"/>
          </a:xfrm>
          <a:prstGeom prst="rect">
            <a:avLst/>
          </a:prstGeom>
          <a:noFill/>
          <a:ln w="9525">
            <a:noFill/>
            <a:miter lim="800000"/>
            <a:headEnd/>
            <a:tailEnd/>
          </a:ln>
        </p:spPr>
        <p:txBody>
          <a:bodyPr wrap="none" lIns="82296" tIns="41148" rIns="82296" bIns="41148">
            <a:spAutoFit/>
          </a:bodyPr>
          <a:lstStyle/>
          <a:p>
            <a:pPr algn="ctr"/>
            <a:r>
              <a:rPr lang="en-US" sz="1400">
                <a:solidFill>
                  <a:srgbClr val="002060"/>
                </a:solidFill>
                <a:latin typeface="Calibri" pitchFamily="34" charset="0"/>
              </a:rPr>
              <a:t>IP VodaFax</a:t>
            </a:r>
          </a:p>
        </p:txBody>
      </p:sp>
      <p:pic>
        <p:nvPicPr>
          <p:cNvPr id="99339" name="Picture 4" descr="C:\Documents and Settings\todd\Desktop\IP VodaFax.jpg"/>
          <p:cNvPicPr>
            <a:picLocks noChangeAspect="1" noChangeArrowheads="1"/>
          </p:cNvPicPr>
          <p:nvPr/>
        </p:nvPicPr>
        <p:blipFill>
          <a:blip r:embed="rId6"/>
          <a:srcRect/>
          <a:stretch>
            <a:fillRect/>
          </a:stretch>
        </p:blipFill>
        <p:spPr bwMode="auto">
          <a:xfrm>
            <a:off x="7010400" y="4572000"/>
            <a:ext cx="1876425" cy="1876425"/>
          </a:xfrm>
          <a:prstGeom prst="rect">
            <a:avLst/>
          </a:prstGeom>
          <a:noFill/>
          <a:ln w="9525">
            <a:noFill/>
            <a:miter lim="800000"/>
            <a:headEnd/>
            <a:tailEnd/>
          </a:ln>
        </p:spPr>
      </p:pic>
      <p:pic>
        <p:nvPicPr>
          <p:cNvPr id="99340" name="Picture 19"/>
          <p:cNvPicPr>
            <a:picLocks noChangeAspect="1" noChangeArrowheads="1"/>
          </p:cNvPicPr>
          <p:nvPr/>
        </p:nvPicPr>
        <p:blipFill>
          <a:blip r:embed="rId7"/>
          <a:srcRect/>
          <a:stretch>
            <a:fillRect/>
          </a:stretch>
        </p:blipFill>
        <p:spPr bwMode="auto">
          <a:xfrm>
            <a:off x="5257800" y="4800600"/>
            <a:ext cx="892175" cy="1247775"/>
          </a:xfrm>
          <a:prstGeom prst="rect">
            <a:avLst/>
          </a:prstGeom>
          <a:noFill/>
          <a:ln w="9525">
            <a:noFill/>
            <a:miter lim="800000"/>
            <a:headEnd/>
            <a:tailEnd/>
          </a:ln>
        </p:spPr>
      </p:pic>
      <p:sp>
        <p:nvSpPr>
          <p:cNvPr id="99341" name="TextBox 25"/>
          <p:cNvSpPr txBox="1">
            <a:spLocks noChangeArrowheads="1"/>
          </p:cNvSpPr>
          <p:nvPr/>
        </p:nvSpPr>
        <p:spPr bwMode="auto">
          <a:xfrm>
            <a:off x="7758113" y="4191000"/>
            <a:ext cx="771525" cy="307975"/>
          </a:xfrm>
          <a:prstGeom prst="rect">
            <a:avLst/>
          </a:prstGeom>
          <a:noFill/>
          <a:ln w="9525">
            <a:noFill/>
            <a:miter lim="800000"/>
            <a:headEnd/>
            <a:tailEnd/>
          </a:ln>
        </p:spPr>
        <p:txBody>
          <a:bodyPr>
            <a:spAutoFit/>
          </a:bodyPr>
          <a:lstStyle/>
          <a:p>
            <a:pPr algn="ctr"/>
            <a:r>
              <a:rPr lang="en-US" sz="1400">
                <a:solidFill>
                  <a:srgbClr val="002060"/>
                </a:solidFill>
                <a:latin typeface="Calibri" pitchFamily="34" charset="0"/>
              </a:rPr>
              <a:t>Hotspot</a:t>
            </a:r>
          </a:p>
        </p:txBody>
      </p:sp>
      <p:pic>
        <p:nvPicPr>
          <p:cNvPr id="99342" name="Picture 8"/>
          <p:cNvPicPr>
            <a:picLocks noChangeAspect="1" noChangeArrowheads="1"/>
          </p:cNvPicPr>
          <p:nvPr/>
        </p:nvPicPr>
        <p:blipFill>
          <a:blip r:embed="rId8"/>
          <a:srcRect/>
          <a:stretch>
            <a:fillRect/>
          </a:stretch>
        </p:blipFill>
        <p:spPr bwMode="auto">
          <a:xfrm>
            <a:off x="7391400" y="2743200"/>
            <a:ext cx="1219200" cy="1227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4"/>
          <p:cNvSpPr txBox="1">
            <a:spLocks noChangeArrowheads="1"/>
          </p:cNvSpPr>
          <p:nvPr/>
        </p:nvSpPr>
        <p:spPr bwMode="auto">
          <a:xfrm>
            <a:off x="2057400" y="1371600"/>
            <a:ext cx="4992688" cy="701675"/>
          </a:xfrm>
          <a:prstGeom prst="rect">
            <a:avLst/>
          </a:prstGeom>
          <a:noFill/>
          <a:ln w="9525">
            <a:noFill/>
            <a:miter lim="800000"/>
            <a:headEnd/>
            <a:tailEnd/>
          </a:ln>
          <a:effectLst>
            <a:prstShdw prst="shdw17" dist="17961" dir="2700000">
              <a:srgbClr val="708688"/>
            </a:prstShdw>
          </a:effectLst>
        </p:spPr>
        <p:txBody>
          <a:bodyPr>
            <a:spAutoFit/>
          </a:bodyPr>
          <a:lstStyle/>
          <a:p>
            <a:r>
              <a:rPr lang="en-US" sz="4000" u="sng">
                <a:ea typeface="MS PGothic" pitchFamily="34" charset="-128"/>
              </a:rPr>
              <a:t>Compensation Plan</a:t>
            </a:r>
          </a:p>
        </p:txBody>
      </p:sp>
      <p:pic>
        <p:nvPicPr>
          <p:cNvPr id="101378" name="Picture 5" descr="DirecTv Service"/>
          <p:cNvPicPr>
            <a:picLocks noChangeAspect="1" noChangeArrowheads="1"/>
          </p:cNvPicPr>
          <p:nvPr/>
        </p:nvPicPr>
        <p:blipFill>
          <a:blip r:embed="rId2"/>
          <a:srcRect/>
          <a:stretch>
            <a:fillRect/>
          </a:stretch>
        </p:blipFill>
        <p:spPr bwMode="auto">
          <a:xfrm>
            <a:off x="2971800" y="2514600"/>
            <a:ext cx="1428750" cy="3571875"/>
          </a:xfrm>
          <a:prstGeom prst="rect">
            <a:avLst/>
          </a:prstGeom>
          <a:noFill/>
          <a:ln w="9525">
            <a:noFill/>
            <a:miter lim="800000"/>
            <a:headEnd/>
            <a:tailEnd/>
          </a:ln>
        </p:spPr>
      </p:pic>
      <p:pic>
        <p:nvPicPr>
          <p:cNvPr id="101379" name="Picture 7" descr="spt_bnr_vert_150_375_success_stories"/>
          <p:cNvPicPr>
            <a:picLocks noChangeAspect="1" noChangeArrowheads="1"/>
          </p:cNvPicPr>
          <p:nvPr/>
        </p:nvPicPr>
        <p:blipFill>
          <a:blip r:embed="rId3"/>
          <a:srcRect/>
          <a:stretch>
            <a:fillRect/>
          </a:stretch>
        </p:blipFill>
        <p:spPr bwMode="auto">
          <a:xfrm>
            <a:off x="4419600" y="2514600"/>
            <a:ext cx="1428750" cy="3571875"/>
          </a:xfrm>
          <a:prstGeom prst="rect">
            <a:avLst/>
          </a:prstGeom>
          <a:noFill/>
          <a:ln w="9525">
            <a:noFill/>
            <a:miter lim="800000"/>
            <a:headEnd/>
            <a:tailEnd/>
          </a:ln>
        </p:spPr>
      </p:pic>
      <p:pic>
        <p:nvPicPr>
          <p:cNvPr id="101380" name="Picture 9" descr="Cellular Phone Service"/>
          <p:cNvPicPr>
            <a:picLocks noChangeAspect="1" noChangeArrowheads="1"/>
          </p:cNvPicPr>
          <p:nvPr/>
        </p:nvPicPr>
        <p:blipFill>
          <a:blip r:embed="rId4"/>
          <a:srcRect/>
          <a:stretch>
            <a:fillRect/>
          </a:stretch>
        </p:blipFill>
        <p:spPr bwMode="auto">
          <a:xfrm>
            <a:off x="1524000" y="2514600"/>
            <a:ext cx="1428750" cy="3571875"/>
          </a:xfrm>
          <a:prstGeom prst="rect">
            <a:avLst/>
          </a:prstGeom>
          <a:noFill/>
          <a:ln w="9525">
            <a:noFill/>
            <a:miter lim="800000"/>
            <a:headEnd/>
            <a:tailEnd/>
          </a:ln>
        </p:spPr>
      </p:pic>
      <p:pic>
        <p:nvPicPr>
          <p:cNvPr id="101381" name="Picture 11" descr="Clear 4G Service"/>
          <p:cNvPicPr>
            <a:picLocks noChangeAspect="1" noChangeArrowheads="1"/>
          </p:cNvPicPr>
          <p:nvPr/>
        </p:nvPicPr>
        <p:blipFill>
          <a:blip r:embed="rId5"/>
          <a:srcRect/>
          <a:stretch>
            <a:fillRect/>
          </a:stretch>
        </p:blipFill>
        <p:spPr bwMode="auto">
          <a:xfrm>
            <a:off x="5867400" y="2514600"/>
            <a:ext cx="1428750" cy="357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533400" y="1295400"/>
            <a:ext cx="8153400" cy="4154488"/>
          </a:xfrm>
          <a:prstGeom prst="rect">
            <a:avLst/>
          </a:prstGeom>
          <a:noFill/>
          <a:ln w="9525">
            <a:noFill/>
            <a:miter lim="800000"/>
            <a:headEnd/>
            <a:tailEnd/>
          </a:ln>
        </p:spPr>
        <p:txBody>
          <a:bodyPr>
            <a:spAutoFit/>
          </a:bodyPr>
          <a:lstStyle/>
          <a:p>
            <a:pPr algn="ctr"/>
            <a:r>
              <a:rPr lang="en-US" sz="3200" b="1">
                <a:solidFill>
                  <a:schemeClr val="accent2"/>
                </a:solidFill>
              </a:rPr>
              <a:t>DISCLAIMER</a:t>
            </a:r>
            <a:r>
              <a:rPr lang="en-US" sz="3200" i="1"/>
              <a:t> </a:t>
            </a:r>
          </a:p>
          <a:p>
            <a:pPr algn="ctr"/>
            <a:endParaRPr lang="en-US" sz="3200" i="1"/>
          </a:p>
          <a:p>
            <a:r>
              <a:rPr lang="en-US" sz="2800">
                <a:latin typeface="Times New Roman" pitchFamily="18" charset="0"/>
                <a:cs typeface="Times New Roman" pitchFamily="18" charset="0"/>
              </a:rPr>
              <a:t>Success as an Vodaplex Independent Representative is not guaranteed, but rather influenced by an individual's specific efforts. </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Not all Vodaplex Independent Representatives make a profit and no one can be guaranteed success as a Vodaplex Independent Representative</a:t>
            </a:r>
            <a:r>
              <a:rPr lang="en-US" sz="2800" i="1">
                <a:latin typeface="Times New Roman" pitchFamily="18" charset="0"/>
                <a:cs typeface="Times New Roman" pitchFamily="18" charset="0"/>
              </a:rPr>
              <a:t>.</a:t>
            </a:r>
            <a:r>
              <a:rPr lang="en-US" sz="2800">
                <a:latin typeface="Times New Roman" pitchFamily="18" charset="0"/>
                <a:cs typeface="Times New Roman" pitchFamily="18" charset="0"/>
              </a:rPr>
              <a:t> </a:t>
            </a:r>
          </a:p>
        </p:txBody>
      </p:sp>
      <p:pic>
        <p:nvPicPr>
          <p:cNvPr id="102402" name="Picture 4" descr="Experience the Vodaplex Opportunity"/>
          <p:cNvPicPr>
            <a:picLocks noChangeAspect="1" noChangeArrowheads="1"/>
          </p:cNvPicPr>
          <p:nvPr/>
        </p:nvPicPr>
        <p:blipFill>
          <a:blip r:embed="rId2"/>
          <a:srcRect/>
          <a:stretch>
            <a:fillRect/>
          </a:stretch>
        </p:blipFill>
        <p:spPr bwMode="auto">
          <a:xfrm>
            <a:off x="1524000" y="5791200"/>
            <a:ext cx="6096000"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a:xfrm>
            <a:off x="1371600" y="152400"/>
            <a:ext cx="7239000" cy="609600"/>
          </a:xfrm>
        </p:spPr>
        <p:txBody>
          <a:bodyPr lIns="0" tIns="0" rIns="0" bIns="0" anchor="t"/>
          <a:lstStyle/>
          <a:p>
            <a:r>
              <a:rPr lang="en-US" sz="3200" b="1" smtClean="0">
                <a:solidFill>
                  <a:schemeClr val="tx2"/>
                </a:solidFill>
                <a:latin typeface="Times New Roman" pitchFamily="18" charset="0"/>
                <a:cs typeface="Times New Roman" pitchFamily="18" charset="0"/>
              </a:rPr>
              <a:t>    </a:t>
            </a:r>
            <a:r>
              <a:rPr lang="en-US" sz="3200" smtClean="0">
                <a:solidFill>
                  <a:schemeClr val="tx2"/>
                </a:solidFill>
                <a:latin typeface="Times New Roman" pitchFamily="18" charset="0"/>
                <a:cs typeface="Times New Roman" pitchFamily="18" charset="0"/>
              </a:rPr>
              <a:t>Rank </a:t>
            </a:r>
            <a:r>
              <a:rPr lang="en-US" smtClean="0">
                <a:solidFill>
                  <a:schemeClr val="tx2"/>
                </a:solidFill>
                <a:latin typeface="Times New Roman" pitchFamily="18" charset="0"/>
                <a:cs typeface="Times New Roman" pitchFamily="18" charset="0"/>
              </a:rPr>
              <a:t>Advancement</a:t>
            </a:r>
            <a:r>
              <a:rPr lang="en-US" sz="3200" smtClean="0">
                <a:solidFill>
                  <a:schemeClr val="tx2"/>
                </a:solidFill>
                <a:latin typeface="Times New Roman" pitchFamily="18" charset="0"/>
                <a:cs typeface="Times New Roman" pitchFamily="18" charset="0"/>
              </a:rPr>
              <a:t> Plan</a:t>
            </a:r>
            <a:r>
              <a:rPr lang="en-US" smtClean="0">
                <a:solidFill>
                  <a:schemeClr val="tx2"/>
                </a:solidFill>
                <a:latin typeface="Times New Roman" pitchFamily="18" charset="0"/>
                <a:cs typeface="Times New Roman" pitchFamily="18" charset="0"/>
              </a:rPr>
              <a:t> </a:t>
            </a:r>
          </a:p>
        </p:txBody>
      </p:sp>
      <p:sp>
        <p:nvSpPr>
          <p:cNvPr id="47107" name="Rectangle 3"/>
          <p:cNvSpPr>
            <a:spLocks noGrp="1" noChangeArrowheads="1"/>
          </p:cNvSpPr>
          <p:nvPr>
            <p:ph type="body" idx="4294967295"/>
          </p:nvPr>
        </p:nvSpPr>
        <p:spPr>
          <a:xfrm>
            <a:off x="152400" y="1066800"/>
            <a:ext cx="8991600" cy="5059363"/>
          </a:xfrm>
        </p:spPr>
        <p:txBody>
          <a:bodyPr lIns="0" tIns="0" rIns="0" bIns="0"/>
          <a:lstStyle/>
          <a:p>
            <a:pPr algn="ctr">
              <a:buFontTx/>
              <a:buNone/>
              <a:defRPr/>
            </a:pPr>
            <a:endParaRPr lang="en-US" sz="2000" dirty="0" smtClean="0">
              <a:solidFill>
                <a:schemeClr val="tx1"/>
              </a:solidFill>
            </a:endParaRPr>
          </a:p>
          <a:p>
            <a:pPr>
              <a:buFontTx/>
              <a:buNone/>
              <a:defRPr/>
            </a:pPr>
            <a:r>
              <a:rPr lang="en-US" sz="2000" b="1" dirty="0" smtClean="0">
                <a:solidFill>
                  <a:schemeClr val="tx1"/>
                </a:solidFill>
              </a:rPr>
              <a:t>	</a:t>
            </a:r>
            <a:r>
              <a:rPr lang="en-US" sz="2000" b="1" dirty="0" smtClean="0">
                <a:solidFill>
                  <a:schemeClr val="tx1"/>
                </a:solidFill>
                <a:effectLst>
                  <a:outerShdw blurRad="38100" dist="38100" dir="2700000" algn="tl">
                    <a:srgbClr val="C0C0C0"/>
                  </a:outerShdw>
                </a:effectLst>
              </a:rPr>
              <a:t>Account Executive 	         = Authorized Reseller</a:t>
            </a:r>
          </a:p>
          <a:p>
            <a:pPr>
              <a:buFontTx/>
              <a:buNone/>
              <a:defRPr/>
            </a:pPr>
            <a:endParaRPr lang="en-US" sz="2000" dirty="0" smtClean="0">
              <a:solidFill>
                <a:schemeClr val="tx1"/>
              </a:solidFill>
            </a:endParaRPr>
          </a:p>
          <a:p>
            <a:pPr>
              <a:buFontTx/>
              <a:buNone/>
              <a:defRPr/>
            </a:pPr>
            <a:r>
              <a:rPr lang="en-US" sz="2000" b="1" dirty="0" smtClean="0">
                <a:solidFill>
                  <a:schemeClr val="tx1"/>
                </a:solidFill>
              </a:rPr>
              <a:t>	Territory Manager            = 12 Team Credits </a:t>
            </a:r>
          </a:p>
          <a:p>
            <a:pPr>
              <a:buFontTx/>
              <a:buNone/>
              <a:defRPr/>
            </a:pPr>
            <a:r>
              <a:rPr lang="en-US" sz="2000" b="1" dirty="0" smtClean="0">
                <a:solidFill>
                  <a:schemeClr val="tx1"/>
                </a:solidFill>
              </a:rPr>
              <a:t>				</a:t>
            </a:r>
          </a:p>
          <a:p>
            <a:pPr>
              <a:buFontTx/>
              <a:buNone/>
              <a:defRPr/>
            </a:pPr>
            <a:r>
              <a:rPr lang="en-US" sz="2000" b="1" dirty="0" smtClean="0">
                <a:solidFill>
                  <a:schemeClr val="tx1"/>
                </a:solidFill>
              </a:rPr>
              <a:t>	Senior Territory Mgr         = 30 Team Credits (</a:t>
            </a:r>
            <a:r>
              <a:rPr lang="en-US" sz="2000" b="1" dirty="0" smtClean="0">
                <a:solidFill>
                  <a:srgbClr val="FF0000"/>
                </a:solidFill>
              </a:rPr>
              <a:t>45 Days, Fast Track</a:t>
            </a:r>
            <a:r>
              <a:rPr lang="en-US" sz="2000" b="1" dirty="0" smtClean="0">
                <a:solidFill>
                  <a:schemeClr val="tx1"/>
                </a:solidFill>
              </a:rPr>
              <a:t>)</a:t>
            </a:r>
          </a:p>
          <a:p>
            <a:pPr>
              <a:buFontTx/>
              <a:buNone/>
              <a:defRPr/>
            </a:pPr>
            <a:r>
              <a:rPr lang="en-US" sz="2000" b="1" dirty="0" smtClean="0">
                <a:solidFill>
                  <a:schemeClr val="tx1"/>
                </a:solidFill>
              </a:rPr>
              <a:t>                                            or = 50  Team Credits (Standard Program)</a:t>
            </a:r>
          </a:p>
          <a:p>
            <a:pPr>
              <a:buFontTx/>
              <a:buNone/>
              <a:defRPr/>
            </a:pPr>
            <a:endParaRPr lang="en-US" sz="2000" dirty="0" smtClean="0">
              <a:solidFill>
                <a:schemeClr val="tx1"/>
              </a:solidFill>
            </a:endParaRPr>
          </a:p>
          <a:p>
            <a:pPr>
              <a:buFontTx/>
              <a:buNone/>
              <a:defRPr/>
            </a:pPr>
            <a:r>
              <a:rPr lang="en-US" sz="2000" b="1" dirty="0" smtClean="0">
                <a:solidFill>
                  <a:schemeClr val="tx1"/>
                </a:solidFill>
              </a:rPr>
              <a:t>	National Director              =  90 Team Credits (</a:t>
            </a:r>
            <a:r>
              <a:rPr lang="en-US" sz="2000" b="1" dirty="0" smtClean="0">
                <a:solidFill>
                  <a:srgbClr val="FF0000"/>
                </a:solidFill>
              </a:rPr>
              <a:t>60 days, Fast Track</a:t>
            </a:r>
            <a:r>
              <a:rPr lang="en-US" sz="2000" b="1" dirty="0" smtClean="0">
                <a:solidFill>
                  <a:schemeClr val="tx1"/>
                </a:solidFill>
              </a:rPr>
              <a:t>)</a:t>
            </a:r>
          </a:p>
          <a:p>
            <a:pPr>
              <a:buFontTx/>
              <a:buNone/>
              <a:defRPr/>
            </a:pPr>
            <a:r>
              <a:rPr lang="en-US" sz="2000" b="1" dirty="0" smtClean="0">
                <a:solidFill>
                  <a:schemeClr val="tx1"/>
                </a:solidFill>
              </a:rPr>
              <a:t>                                            or = 150 Team Credits (Standard Program)</a:t>
            </a:r>
          </a:p>
          <a:p>
            <a:pPr>
              <a:buFontTx/>
              <a:buNone/>
              <a:defRPr/>
            </a:pPr>
            <a:endParaRPr lang="en-US" sz="2000" b="1" dirty="0" smtClean="0">
              <a:solidFill>
                <a:schemeClr val="tx1"/>
              </a:solidFill>
            </a:endParaRPr>
          </a:p>
          <a:p>
            <a:pPr>
              <a:buFontTx/>
              <a:buNone/>
              <a:defRPr/>
            </a:pPr>
            <a:r>
              <a:rPr lang="en-US" sz="2000" b="1" dirty="0" smtClean="0">
                <a:solidFill>
                  <a:schemeClr val="tx1"/>
                </a:solidFill>
              </a:rPr>
              <a:t>	Senior National Director = 3 ND Sales Teams</a:t>
            </a:r>
          </a:p>
          <a:p>
            <a:pPr>
              <a:buFontTx/>
              <a:buNone/>
              <a:defRPr/>
            </a:pPr>
            <a:r>
              <a:rPr lang="en-US" sz="2000" b="1" dirty="0" smtClean="0">
                <a:solidFill>
                  <a:srgbClr val="7030A0"/>
                </a:solidFill>
              </a:rPr>
              <a:t>		</a:t>
            </a:r>
            <a:endParaRPr lang="en-US" sz="2000" dirty="0" smtClean="0">
              <a:solidFill>
                <a:schemeClr val="tx1"/>
              </a:solidFill>
            </a:endParaRPr>
          </a:p>
          <a:p>
            <a:pPr algn="ctr">
              <a:buFontTx/>
              <a:buNone/>
              <a:defRPr/>
            </a:pPr>
            <a:endParaRPr lang="en-US" sz="2400" dirty="0" smtClean="0"/>
          </a:p>
          <a:p>
            <a:pPr algn="ctr">
              <a:buFontTx/>
              <a:buNone/>
              <a:defRPr/>
            </a:pPr>
            <a:endParaRPr lang="en-US" sz="2400" dirty="0" smtClean="0"/>
          </a:p>
          <a:p>
            <a:pPr algn="ctr">
              <a:buFontTx/>
              <a:buNone/>
              <a:defRPr/>
            </a:pPr>
            <a:endParaRPr lang="en-US" sz="24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a:xfrm>
            <a:off x="457200" y="228600"/>
            <a:ext cx="8229600" cy="960438"/>
          </a:xfrm>
        </p:spPr>
        <p:txBody>
          <a:bodyPr lIns="0" tIns="0" rIns="0" bIns="0" anchor="t"/>
          <a:lstStyle/>
          <a:p>
            <a:pPr eaLnBrk="1" hangingPunct="1"/>
            <a:r>
              <a:rPr lang="en-US" sz="2400" b="1" smtClean="0">
                <a:solidFill>
                  <a:schemeClr val="tx1"/>
                </a:solidFill>
                <a:latin typeface="Times New Roman" pitchFamily="18" charset="0"/>
                <a:cs typeface="Times New Roman" pitchFamily="18" charset="0"/>
              </a:rPr>
              <a:t>               </a:t>
            </a:r>
            <a:r>
              <a:rPr lang="en-US" smtClean="0">
                <a:solidFill>
                  <a:schemeClr val="tx1"/>
                </a:solidFill>
                <a:cs typeface="Times New Roman" pitchFamily="18" charset="0"/>
              </a:rPr>
              <a:t>Compensation Plan (Get 1)</a:t>
            </a:r>
            <a:r>
              <a:rPr lang="en-US" smtClean="0">
                <a:solidFill>
                  <a:schemeClr val="tx1"/>
                </a:solidFill>
                <a:latin typeface="Times New Roman" pitchFamily="18" charset="0"/>
                <a:cs typeface="Times New Roman" pitchFamily="18" charset="0"/>
              </a:rPr>
              <a:t>  </a:t>
            </a:r>
            <a:r>
              <a:rPr lang="en-US" sz="2400" b="1" smtClean="0">
                <a:solidFill>
                  <a:schemeClr val="tx1"/>
                </a:solidFill>
                <a:latin typeface="Times New Roman" pitchFamily="18" charset="0"/>
                <a:cs typeface="Times New Roman" pitchFamily="18" charset="0"/>
              </a:rPr>
              <a:t/>
            </a:r>
            <a:br>
              <a:rPr lang="en-US" sz="2400" b="1" smtClean="0">
                <a:solidFill>
                  <a:schemeClr val="tx1"/>
                </a:solidFill>
                <a:latin typeface="Times New Roman" pitchFamily="18" charset="0"/>
                <a:cs typeface="Times New Roman" pitchFamily="18" charset="0"/>
              </a:rPr>
            </a:br>
            <a:r>
              <a:rPr lang="en-US" sz="2400" b="1" smtClean="0">
                <a:solidFill>
                  <a:schemeClr val="tx1"/>
                </a:solidFill>
                <a:latin typeface="Times New Roman" pitchFamily="18" charset="0"/>
                <a:cs typeface="Times New Roman" pitchFamily="18" charset="0"/>
              </a:rPr>
              <a:t>               </a:t>
            </a:r>
            <a:br>
              <a:rPr lang="en-US" sz="2400" b="1" smtClean="0">
                <a:solidFill>
                  <a:schemeClr val="tx1"/>
                </a:solidFill>
                <a:latin typeface="Times New Roman" pitchFamily="18" charset="0"/>
                <a:cs typeface="Times New Roman" pitchFamily="18" charset="0"/>
              </a:rPr>
            </a:br>
            <a:endParaRPr lang="en-US" sz="2400" b="1" smtClean="0">
              <a:solidFill>
                <a:schemeClr val="tx1"/>
              </a:solidFill>
              <a:latin typeface="Times New Roman" pitchFamily="18" charset="0"/>
              <a:cs typeface="Times New Roman" pitchFamily="18" charset="0"/>
            </a:endParaRPr>
          </a:p>
        </p:txBody>
      </p:sp>
      <p:sp>
        <p:nvSpPr>
          <p:cNvPr id="104450" name="Text Box 3"/>
          <p:cNvSpPr txBox="1">
            <a:spLocks noChangeArrowheads="1"/>
          </p:cNvSpPr>
          <p:nvPr/>
        </p:nvSpPr>
        <p:spPr bwMode="auto">
          <a:xfrm>
            <a:off x="3794125" y="1408113"/>
            <a:ext cx="184150" cy="36671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p>
        </p:txBody>
      </p:sp>
      <p:sp>
        <p:nvSpPr>
          <p:cNvPr id="104451" name="Text Box 4"/>
          <p:cNvSpPr txBox="1">
            <a:spLocks noChangeArrowheads="1"/>
          </p:cNvSpPr>
          <p:nvPr/>
        </p:nvSpPr>
        <p:spPr bwMode="auto">
          <a:xfrm>
            <a:off x="1143000" y="990600"/>
            <a:ext cx="6934200" cy="1938338"/>
          </a:xfrm>
          <a:prstGeom prst="rect">
            <a:avLst/>
          </a:prstGeom>
          <a:noFill/>
          <a:ln w="9525">
            <a:noFill/>
            <a:miter lim="800000"/>
            <a:headEnd/>
            <a:tailEnd/>
          </a:ln>
          <a:effectLst>
            <a:prstShdw prst="shdw17" dist="17961" dir="2700000">
              <a:srgbClr val="708688"/>
            </a:prstShdw>
          </a:effectLst>
        </p:spPr>
        <p:txBody>
          <a:bodyPr>
            <a:spAutoFit/>
          </a:bodyPr>
          <a:lstStyle/>
          <a:p>
            <a:pPr algn="ctr"/>
            <a:r>
              <a:rPr lang="en-US" sz="2000" b="1">
                <a:solidFill>
                  <a:schemeClr val="accent2"/>
                </a:solidFill>
              </a:rPr>
              <a:t>      For Illustration Purpose </a:t>
            </a:r>
            <a:r>
              <a:rPr lang="en-US" sz="2000" b="1">
                <a:solidFill>
                  <a:srgbClr val="FF0000"/>
                </a:solidFill>
              </a:rPr>
              <a:t>(Avg $225):</a:t>
            </a:r>
          </a:p>
          <a:p>
            <a:pPr algn="ctr"/>
            <a:r>
              <a:rPr lang="en-US" sz="2000" b="1">
                <a:solidFill>
                  <a:schemeClr val="accent2"/>
                </a:solidFill>
              </a:rPr>
              <a:t>Get 1: Sprint 4G Smartphone $200-$250 </a:t>
            </a:r>
          </a:p>
          <a:p>
            <a:pPr algn="ctr"/>
            <a:r>
              <a:rPr lang="en-US" sz="2000" b="1">
                <a:solidFill>
                  <a:schemeClr val="accent2"/>
                </a:solidFill>
              </a:rPr>
              <a:t>       Direct TV Consumer $225-$250</a:t>
            </a:r>
          </a:p>
          <a:p>
            <a:pPr algn="ctr"/>
            <a:endParaRPr lang="en-US" sz="2000" b="1">
              <a:solidFill>
                <a:schemeClr val="accent2"/>
              </a:solidFill>
            </a:endParaRPr>
          </a:p>
          <a:p>
            <a:pPr algn="ctr"/>
            <a:endParaRPr lang="en-US" sz="2000" b="1">
              <a:solidFill>
                <a:schemeClr val="accent2"/>
              </a:solidFill>
            </a:endParaRPr>
          </a:p>
          <a:p>
            <a:pPr algn="ctr"/>
            <a:endParaRPr lang="en-US" sz="2000" b="1">
              <a:solidFill>
                <a:schemeClr val="accent2"/>
              </a:solidFill>
            </a:endParaRPr>
          </a:p>
        </p:txBody>
      </p:sp>
      <p:sp>
        <p:nvSpPr>
          <p:cNvPr id="104452" name="Text Box 5"/>
          <p:cNvSpPr txBox="1">
            <a:spLocks noChangeArrowheads="1"/>
          </p:cNvSpPr>
          <p:nvPr/>
        </p:nvSpPr>
        <p:spPr bwMode="auto">
          <a:xfrm>
            <a:off x="1431925" y="2627313"/>
            <a:ext cx="184150" cy="36671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p>
        </p:txBody>
      </p:sp>
      <p:sp>
        <p:nvSpPr>
          <p:cNvPr id="104453" name="Text Box 6"/>
          <p:cNvSpPr txBox="1">
            <a:spLocks noChangeArrowheads="1"/>
          </p:cNvSpPr>
          <p:nvPr/>
        </p:nvSpPr>
        <p:spPr bwMode="auto">
          <a:xfrm>
            <a:off x="304800" y="2652713"/>
            <a:ext cx="8610600" cy="4154487"/>
          </a:xfrm>
          <a:prstGeom prst="rect">
            <a:avLst/>
          </a:prstGeom>
          <a:noFill/>
          <a:ln w="9525">
            <a:noFill/>
            <a:miter lim="800000"/>
            <a:headEnd/>
            <a:tailEnd/>
          </a:ln>
          <a:effectLst>
            <a:prstShdw prst="shdw17" dist="17961" dir="2700000">
              <a:srgbClr val="708688"/>
            </a:prstShdw>
          </a:effectLst>
        </p:spPr>
        <p:txBody>
          <a:bodyPr>
            <a:spAutoFit/>
          </a:bodyPr>
          <a:lstStyle/>
          <a:p>
            <a:r>
              <a:rPr lang="en-US" b="1"/>
              <a:t>Account Executive      </a:t>
            </a:r>
            <a:r>
              <a:rPr lang="en-US" sz="2400" b="1">
                <a:solidFill>
                  <a:srgbClr val="FF0000"/>
                </a:solidFill>
              </a:rPr>
              <a:t>38%</a:t>
            </a:r>
            <a:r>
              <a:rPr lang="en-US" sz="2400" b="1"/>
              <a:t> = $ 85</a:t>
            </a:r>
          </a:p>
          <a:p>
            <a:endParaRPr lang="en-US" sz="1400" b="1"/>
          </a:p>
          <a:p>
            <a:r>
              <a:rPr lang="en-US" b="1"/>
              <a:t>		         	    </a:t>
            </a:r>
            <a:r>
              <a:rPr lang="en-US" b="1" u="sng"/>
              <a:t>+5%</a:t>
            </a:r>
            <a:r>
              <a:rPr lang="en-US" b="1"/>
              <a:t>		</a:t>
            </a:r>
            <a:r>
              <a:rPr lang="en-US" sz="2400" b="1" u="sng"/>
              <a:t>$12</a:t>
            </a:r>
          </a:p>
          <a:p>
            <a:endParaRPr lang="en-US" b="1"/>
          </a:p>
          <a:p>
            <a:r>
              <a:rPr lang="en-US" b="1"/>
              <a:t>Territory Manager        </a:t>
            </a:r>
            <a:r>
              <a:rPr lang="en-US" sz="2400" b="1">
                <a:solidFill>
                  <a:srgbClr val="FF0000"/>
                </a:solidFill>
              </a:rPr>
              <a:t>43%</a:t>
            </a:r>
            <a:r>
              <a:rPr lang="en-US" sz="2400" b="1"/>
              <a:t> = $ 97</a:t>
            </a:r>
            <a:r>
              <a:rPr lang="en-US" b="1"/>
              <a:t>		  </a:t>
            </a:r>
            <a:r>
              <a:rPr lang="en-US" sz="2400" b="1" u="sng"/>
              <a:t>$35</a:t>
            </a:r>
            <a:r>
              <a:rPr lang="en-US" b="1"/>
              <a:t>	</a:t>
            </a:r>
          </a:p>
          <a:p>
            <a:endParaRPr lang="en-US" sz="1400" b="1"/>
          </a:p>
          <a:p>
            <a:r>
              <a:rPr lang="en-US" b="1"/>
              <a:t>		        	   </a:t>
            </a:r>
            <a:r>
              <a:rPr lang="en-US" b="1" u="sng"/>
              <a:t>+10%</a:t>
            </a:r>
            <a:r>
              <a:rPr lang="en-US" b="1"/>
              <a:t>		</a:t>
            </a:r>
            <a:r>
              <a:rPr lang="en-US" sz="2400" b="1"/>
              <a:t>$23</a:t>
            </a:r>
            <a:r>
              <a:rPr lang="en-US" b="1"/>
              <a:t>		 </a:t>
            </a:r>
            <a:r>
              <a:rPr lang="en-US" sz="2400" b="1" u="sng"/>
              <a:t>$57</a:t>
            </a:r>
            <a:endParaRPr lang="en-US" sz="2400" b="1"/>
          </a:p>
          <a:p>
            <a:endParaRPr lang="en-US" b="1"/>
          </a:p>
          <a:p>
            <a:r>
              <a:rPr lang="en-US" b="1"/>
              <a:t>Sr Territory Mgr           </a:t>
            </a:r>
            <a:r>
              <a:rPr lang="en-US" sz="2400" b="1">
                <a:solidFill>
                  <a:srgbClr val="FF0000"/>
                </a:solidFill>
              </a:rPr>
              <a:t>53%</a:t>
            </a:r>
            <a:r>
              <a:rPr lang="en-US" sz="2400" b="1"/>
              <a:t>  = $120</a:t>
            </a:r>
            <a:r>
              <a:rPr lang="en-US" b="1"/>
              <a:t>			</a:t>
            </a:r>
            <a:endParaRPr lang="en-US" sz="2400" b="1" u="sng"/>
          </a:p>
          <a:p>
            <a:endParaRPr lang="en-US" sz="1400" b="1"/>
          </a:p>
          <a:p>
            <a:r>
              <a:rPr lang="en-US" b="1"/>
              <a:t>		        	   </a:t>
            </a:r>
            <a:r>
              <a:rPr lang="en-US" b="1" u="sng"/>
              <a:t>+10%</a:t>
            </a:r>
            <a:r>
              <a:rPr lang="en-US" b="1"/>
              <a:t>		</a:t>
            </a:r>
            <a:r>
              <a:rPr lang="en-US" sz="2400" b="1"/>
              <a:t>$22 </a:t>
            </a:r>
          </a:p>
          <a:p>
            <a:endParaRPr lang="en-US" b="1"/>
          </a:p>
          <a:p>
            <a:r>
              <a:rPr lang="en-US" b="1"/>
              <a:t>National Director          </a:t>
            </a:r>
            <a:r>
              <a:rPr lang="en-US" sz="2400" b="1">
                <a:solidFill>
                  <a:srgbClr val="FF0000"/>
                </a:solidFill>
              </a:rPr>
              <a:t>63%</a:t>
            </a:r>
            <a:r>
              <a:rPr lang="en-US" sz="2400" b="1"/>
              <a:t>  = $142</a:t>
            </a:r>
            <a:r>
              <a:rPr lang="en-US" b="1"/>
              <a:t>  </a:t>
            </a:r>
          </a:p>
        </p:txBody>
      </p:sp>
      <p:sp>
        <p:nvSpPr>
          <p:cNvPr id="104454" name="Text Box 7"/>
          <p:cNvSpPr txBox="1">
            <a:spLocks noChangeArrowheads="1"/>
          </p:cNvSpPr>
          <p:nvPr/>
        </p:nvSpPr>
        <p:spPr bwMode="auto">
          <a:xfrm>
            <a:off x="2803525" y="2249488"/>
            <a:ext cx="5045075" cy="457200"/>
          </a:xfrm>
          <a:prstGeom prst="rect">
            <a:avLst/>
          </a:prstGeom>
          <a:noFill/>
          <a:ln w="9525">
            <a:noFill/>
            <a:miter lim="800000"/>
            <a:headEnd/>
            <a:tailEnd/>
          </a:ln>
          <a:effectLst>
            <a:prstShdw prst="shdw17" dist="17961" dir="2700000">
              <a:srgbClr val="708688"/>
            </a:prstShdw>
          </a:effectLst>
        </p:spPr>
        <p:txBody>
          <a:bodyPr>
            <a:spAutoFit/>
          </a:bodyPr>
          <a:lstStyle/>
          <a:p>
            <a:r>
              <a:rPr lang="en-US"/>
              <a:t>	</a:t>
            </a:r>
            <a:r>
              <a:rPr lang="en-US" sz="2400" b="1" u="sng"/>
              <a:t>Pays</a:t>
            </a:r>
            <a:r>
              <a:rPr lang="en-US"/>
              <a:t> 	</a:t>
            </a:r>
            <a:r>
              <a:rPr lang="en-US" u="sng"/>
              <a:t>         </a:t>
            </a:r>
            <a:r>
              <a:rPr lang="en-US" sz="2400" b="1" u="sng"/>
              <a:t>Over Rides       .                 </a:t>
            </a:r>
            <a:r>
              <a:rPr lang="en-US" u="sng"/>
              <a:t>  </a:t>
            </a:r>
          </a:p>
        </p:txBody>
      </p:sp>
      <p:sp>
        <p:nvSpPr>
          <p:cNvPr id="104455" name="AutoShape 8"/>
          <p:cNvSpPr>
            <a:spLocks noChangeArrowheads="1"/>
          </p:cNvSpPr>
          <p:nvPr/>
        </p:nvSpPr>
        <p:spPr bwMode="auto">
          <a:xfrm rot="10800000">
            <a:off x="4495800" y="2895600"/>
            <a:ext cx="304800" cy="914400"/>
          </a:xfrm>
          <a:prstGeom prst="curvedRightArrow">
            <a:avLst>
              <a:gd name="adj1" fmla="val 21778"/>
              <a:gd name="adj2" fmla="val 81778"/>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4456" name="AutoShape 9"/>
          <p:cNvSpPr>
            <a:spLocks noChangeArrowheads="1"/>
          </p:cNvSpPr>
          <p:nvPr/>
        </p:nvSpPr>
        <p:spPr bwMode="auto">
          <a:xfrm rot="10800000">
            <a:off x="4495800" y="4114800"/>
            <a:ext cx="304800" cy="914400"/>
          </a:xfrm>
          <a:prstGeom prst="curvedRightArrow">
            <a:avLst>
              <a:gd name="adj1" fmla="val 29583"/>
              <a:gd name="adj2" fmla="val 89583"/>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4457" name="AutoShape 10"/>
          <p:cNvSpPr>
            <a:spLocks noChangeArrowheads="1"/>
          </p:cNvSpPr>
          <p:nvPr/>
        </p:nvSpPr>
        <p:spPr bwMode="auto">
          <a:xfrm rot="10800000">
            <a:off x="4495800" y="5334000"/>
            <a:ext cx="304800" cy="914400"/>
          </a:xfrm>
          <a:prstGeom prst="curvedRightArrow">
            <a:avLst>
              <a:gd name="adj1" fmla="val 33236"/>
              <a:gd name="adj2" fmla="val 93236"/>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4458" name="AutoShape 11"/>
          <p:cNvSpPr>
            <a:spLocks noChangeArrowheads="1"/>
          </p:cNvSpPr>
          <p:nvPr/>
        </p:nvSpPr>
        <p:spPr bwMode="auto">
          <a:xfrm rot="10800000">
            <a:off x="5410200" y="2667000"/>
            <a:ext cx="533400" cy="2743200"/>
          </a:xfrm>
          <a:prstGeom prst="curvedRightArrow">
            <a:avLst>
              <a:gd name="adj1" fmla="val 37929"/>
              <a:gd name="adj2" fmla="val 140786"/>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4459" name="AutoShape 12"/>
          <p:cNvSpPr>
            <a:spLocks noChangeArrowheads="1"/>
          </p:cNvSpPr>
          <p:nvPr/>
        </p:nvSpPr>
        <p:spPr bwMode="auto">
          <a:xfrm rot="10800000">
            <a:off x="6248400" y="2743200"/>
            <a:ext cx="533400" cy="3733800"/>
          </a:xfrm>
          <a:prstGeom prst="curvedRightArrow">
            <a:avLst>
              <a:gd name="adj1" fmla="val 40380"/>
              <a:gd name="adj2" fmla="val 180380"/>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4460" name="Text Box 13"/>
          <p:cNvSpPr txBox="1">
            <a:spLocks noChangeArrowheads="1"/>
          </p:cNvSpPr>
          <p:nvPr/>
        </p:nvSpPr>
        <p:spPr bwMode="auto">
          <a:xfrm>
            <a:off x="7396163" y="3048000"/>
            <a:ext cx="1609725" cy="646113"/>
          </a:xfrm>
          <a:prstGeom prst="rect">
            <a:avLst/>
          </a:prstGeom>
          <a:noFill/>
          <a:ln w="12700">
            <a:solidFill>
              <a:schemeClr val="tx1"/>
            </a:solidFill>
            <a:miter lim="800000"/>
            <a:headEnd/>
            <a:tailEnd/>
          </a:ln>
          <a:effectLst>
            <a:prstShdw prst="shdw17" dist="17961" dir="2700000">
              <a:srgbClr val="000000"/>
            </a:prstShdw>
          </a:effectLst>
        </p:spPr>
        <p:txBody>
          <a:bodyPr wrap="none">
            <a:spAutoFit/>
          </a:bodyPr>
          <a:lstStyle/>
          <a:p>
            <a:pPr algn="ctr"/>
            <a:r>
              <a:rPr lang="en-US" b="1">
                <a:solidFill>
                  <a:srgbClr val="FF0000"/>
                </a:solidFill>
              </a:rPr>
              <a:t>+5% CAB</a:t>
            </a:r>
          </a:p>
          <a:p>
            <a:pPr algn="ctr"/>
            <a:r>
              <a:rPr lang="en-US" b="1">
                <a:solidFill>
                  <a:srgbClr val="FF0000"/>
                </a:solidFill>
              </a:rPr>
              <a:t>$11 Frontline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a:xfrm>
            <a:off x="457200" y="228600"/>
            <a:ext cx="8229600" cy="960438"/>
          </a:xfrm>
        </p:spPr>
        <p:txBody>
          <a:bodyPr lIns="0" tIns="0" rIns="0" bIns="0" anchor="t"/>
          <a:lstStyle/>
          <a:p>
            <a:pPr eaLnBrk="1" hangingPunct="1"/>
            <a:r>
              <a:rPr lang="en-US" sz="2400" b="1" smtClean="0">
                <a:solidFill>
                  <a:schemeClr val="tx1"/>
                </a:solidFill>
                <a:latin typeface="Times New Roman" pitchFamily="18" charset="0"/>
                <a:cs typeface="Times New Roman" pitchFamily="18" charset="0"/>
              </a:rPr>
              <a:t>               </a:t>
            </a:r>
            <a:r>
              <a:rPr lang="en-US" smtClean="0">
                <a:solidFill>
                  <a:schemeClr val="tx1"/>
                </a:solidFill>
                <a:cs typeface="Times New Roman" pitchFamily="18" charset="0"/>
              </a:rPr>
              <a:t>Compensation Plan (Get 2)</a:t>
            </a:r>
            <a:r>
              <a:rPr lang="en-US" smtClean="0">
                <a:solidFill>
                  <a:schemeClr val="tx1"/>
                </a:solidFill>
                <a:latin typeface="Times New Roman" pitchFamily="18" charset="0"/>
                <a:cs typeface="Times New Roman" pitchFamily="18" charset="0"/>
              </a:rPr>
              <a:t>  </a:t>
            </a:r>
            <a:r>
              <a:rPr lang="en-US" sz="2400" b="1" smtClean="0">
                <a:solidFill>
                  <a:schemeClr val="tx1"/>
                </a:solidFill>
                <a:latin typeface="Times New Roman" pitchFamily="18" charset="0"/>
                <a:cs typeface="Times New Roman" pitchFamily="18" charset="0"/>
              </a:rPr>
              <a:t/>
            </a:r>
            <a:br>
              <a:rPr lang="en-US" sz="2400" b="1" smtClean="0">
                <a:solidFill>
                  <a:schemeClr val="tx1"/>
                </a:solidFill>
                <a:latin typeface="Times New Roman" pitchFamily="18" charset="0"/>
                <a:cs typeface="Times New Roman" pitchFamily="18" charset="0"/>
              </a:rPr>
            </a:br>
            <a:r>
              <a:rPr lang="en-US" sz="2400" b="1" smtClean="0">
                <a:solidFill>
                  <a:schemeClr val="tx1"/>
                </a:solidFill>
                <a:latin typeface="Times New Roman" pitchFamily="18" charset="0"/>
                <a:cs typeface="Times New Roman" pitchFamily="18" charset="0"/>
              </a:rPr>
              <a:t>               </a:t>
            </a:r>
            <a:br>
              <a:rPr lang="en-US" sz="2400" b="1" smtClean="0">
                <a:solidFill>
                  <a:schemeClr val="tx1"/>
                </a:solidFill>
                <a:latin typeface="Times New Roman" pitchFamily="18" charset="0"/>
                <a:cs typeface="Times New Roman" pitchFamily="18" charset="0"/>
              </a:rPr>
            </a:br>
            <a:endParaRPr lang="en-US" sz="2400" b="1" smtClean="0">
              <a:solidFill>
                <a:schemeClr val="tx1"/>
              </a:solidFill>
              <a:latin typeface="Times New Roman" pitchFamily="18" charset="0"/>
              <a:cs typeface="Times New Roman" pitchFamily="18" charset="0"/>
            </a:endParaRPr>
          </a:p>
        </p:txBody>
      </p:sp>
      <p:sp>
        <p:nvSpPr>
          <p:cNvPr id="105474" name="Text Box 3"/>
          <p:cNvSpPr txBox="1">
            <a:spLocks noChangeArrowheads="1"/>
          </p:cNvSpPr>
          <p:nvPr/>
        </p:nvSpPr>
        <p:spPr bwMode="auto">
          <a:xfrm>
            <a:off x="3794125" y="1408113"/>
            <a:ext cx="184150" cy="36671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p>
        </p:txBody>
      </p:sp>
      <p:sp>
        <p:nvSpPr>
          <p:cNvPr id="105475" name="Text Box 4"/>
          <p:cNvSpPr txBox="1">
            <a:spLocks noChangeArrowheads="1"/>
          </p:cNvSpPr>
          <p:nvPr/>
        </p:nvSpPr>
        <p:spPr bwMode="auto">
          <a:xfrm>
            <a:off x="0" y="1066800"/>
            <a:ext cx="8915400" cy="1016000"/>
          </a:xfrm>
          <a:prstGeom prst="rect">
            <a:avLst/>
          </a:prstGeom>
          <a:noFill/>
          <a:ln w="9525">
            <a:noFill/>
            <a:miter lim="800000"/>
            <a:headEnd/>
            <a:tailEnd/>
          </a:ln>
          <a:effectLst>
            <a:prstShdw prst="shdw17" dist="17961" dir="2700000">
              <a:srgbClr val="708688"/>
            </a:prstShdw>
          </a:effectLst>
        </p:spPr>
        <p:txBody>
          <a:bodyPr>
            <a:spAutoFit/>
          </a:bodyPr>
          <a:lstStyle/>
          <a:p>
            <a:pPr algn="ctr"/>
            <a:r>
              <a:rPr lang="en-US" sz="2000" b="1">
                <a:solidFill>
                  <a:schemeClr val="accent2"/>
                </a:solidFill>
              </a:rPr>
              <a:t>For Illustration Purpose </a:t>
            </a:r>
            <a:r>
              <a:rPr lang="en-US" sz="2000" b="1">
                <a:solidFill>
                  <a:srgbClr val="FF0000"/>
                </a:solidFill>
              </a:rPr>
              <a:t>(Avg  $284)</a:t>
            </a:r>
          </a:p>
          <a:p>
            <a:pPr algn="ctr"/>
            <a:r>
              <a:rPr lang="en-US" sz="2000" b="1">
                <a:solidFill>
                  <a:schemeClr val="accent2"/>
                </a:solidFill>
              </a:rPr>
              <a:t>2 x 4G  Smartphone  Shared Plan   Pays $284-$424</a:t>
            </a:r>
          </a:p>
          <a:p>
            <a:pPr algn="ctr"/>
            <a:endParaRPr lang="en-US" sz="2000" b="1">
              <a:solidFill>
                <a:schemeClr val="accent2"/>
              </a:solidFill>
            </a:endParaRPr>
          </a:p>
        </p:txBody>
      </p:sp>
      <p:sp>
        <p:nvSpPr>
          <p:cNvPr id="105476" name="Text Box 5"/>
          <p:cNvSpPr txBox="1">
            <a:spLocks noChangeArrowheads="1"/>
          </p:cNvSpPr>
          <p:nvPr/>
        </p:nvSpPr>
        <p:spPr bwMode="auto">
          <a:xfrm>
            <a:off x="1431925" y="2627313"/>
            <a:ext cx="184150" cy="36671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p>
        </p:txBody>
      </p:sp>
      <p:sp>
        <p:nvSpPr>
          <p:cNvPr id="105477" name="Text Box 6"/>
          <p:cNvSpPr txBox="1">
            <a:spLocks noChangeArrowheads="1"/>
          </p:cNvSpPr>
          <p:nvPr/>
        </p:nvSpPr>
        <p:spPr bwMode="auto">
          <a:xfrm>
            <a:off x="304800" y="2652713"/>
            <a:ext cx="8610600" cy="4154487"/>
          </a:xfrm>
          <a:prstGeom prst="rect">
            <a:avLst/>
          </a:prstGeom>
          <a:noFill/>
          <a:ln w="9525">
            <a:noFill/>
            <a:miter lim="800000"/>
            <a:headEnd/>
            <a:tailEnd/>
          </a:ln>
          <a:effectLst>
            <a:prstShdw prst="shdw17" dist="17961" dir="2700000">
              <a:srgbClr val="708688"/>
            </a:prstShdw>
          </a:effectLst>
        </p:spPr>
        <p:txBody>
          <a:bodyPr>
            <a:spAutoFit/>
          </a:bodyPr>
          <a:lstStyle/>
          <a:p>
            <a:r>
              <a:rPr lang="en-US" b="1"/>
              <a:t>Account Executive       </a:t>
            </a:r>
            <a:r>
              <a:rPr lang="en-US" sz="2400" b="1">
                <a:solidFill>
                  <a:srgbClr val="FF0000"/>
                </a:solidFill>
              </a:rPr>
              <a:t>38%</a:t>
            </a:r>
            <a:r>
              <a:rPr lang="en-US" sz="2400" b="1"/>
              <a:t> = $108</a:t>
            </a:r>
          </a:p>
          <a:p>
            <a:endParaRPr lang="en-US" sz="1400" b="1"/>
          </a:p>
          <a:p>
            <a:r>
              <a:rPr lang="en-US" b="1"/>
              <a:t>		         	    </a:t>
            </a:r>
            <a:r>
              <a:rPr lang="en-US" b="1" u="sng"/>
              <a:t>+5%</a:t>
            </a:r>
            <a:r>
              <a:rPr lang="en-US" b="1"/>
              <a:t>		</a:t>
            </a:r>
            <a:r>
              <a:rPr lang="en-US" sz="2400" b="1" u="sng"/>
              <a:t>$14</a:t>
            </a:r>
          </a:p>
          <a:p>
            <a:endParaRPr lang="en-US" b="1"/>
          </a:p>
          <a:p>
            <a:r>
              <a:rPr lang="en-US" b="1"/>
              <a:t>Territory Manager        </a:t>
            </a:r>
            <a:r>
              <a:rPr lang="en-US" sz="2400" b="1">
                <a:solidFill>
                  <a:srgbClr val="FF0000"/>
                </a:solidFill>
              </a:rPr>
              <a:t>43%</a:t>
            </a:r>
            <a:r>
              <a:rPr lang="en-US" sz="2400" b="1"/>
              <a:t> = $122</a:t>
            </a:r>
            <a:r>
              <a:rPr lang="en-US" b="1"/>
              <a:t>		  </a:t>
            </a:r>
            <a:r>
              <a:rPr lang="en-US" sz="2400" b="1" u="sng"/>
              <a:t>$42</a:t>
            </a:r>
            <a:r>
              <a:rPr lang="en-US" b="1"/>
              <a:t>	</a:t>
            </a:r>
          </a:p>
          <a:p>
            <a:endParaRPr lang="en-US" sz="1400" b="1"/>
          </a:p>
          <a:p>
            <a:r>
              <a:rPr lang="en-US" b="1"/>
              <a:t>		        	   </a:t>
            </a:r>
            <a:r>
              <a:rPr lang="en-US" b="1" u="sng"/>
              <a:t>+10%</a:t>
            </a:r>
            <a:r>
              <a:rPr lang="en-US" b="1"/>
              <a:t>		</a:t>
            </a:r>
            <a:r>
              <a:rPr lang="en-US" sz="2400" b="1"/>
              <a:t>$28</a:t>
            </a:r>
            <a:r>
              <a:rPr lang="en-US" b="1"/>
              <a:t>		 </a:t>
            </a:r>
            <a:r>
              <a:rPr lang="en-US" sz="2400" b="1" u="sng"/>
              <a:t>$70</a:t>
            </a:r>
            <a:endParaRPr lang="en-US" sz="2400" b="1"/>
          </a:p>
          <a:p>
            <a:endParaRPr lang="en-US" b="1"/>
          </a:p>
          <a:p>
            <a:r>
              <a:rPr lang="en-US" b="1"/>
              <a:t>Sr Territory Mgr           </a:t>
            </a:r>
            <a:r>
              <a:rPr lang="en-US" sz="2400" b="1">
                <a:solidFill>
                  <a:srgbClr val="FF0000"/>
                </a:solidFill>
              </a:rPr>
              <a:t>53%</a:t>
            </a:r>
            <a:r>
              <a:rPr lang="en-US" sz="2400" b="1"/>
              <a:t>  = $150</a:t>
            </a:r>
            <a:r>
              <a:rPr lang="en-US" b="1"/>
              <a:t>			</a:t>
            </a:r>
            <a:endParaRPr lang="en-US" sz="2400" b="1" u="sng"/>
          </a:p>
          <a:p>
            <a:endParaRPr lang="en-US" sz="1400" b="1"/>
          </a:p>
          <a:p>
            <a:r>
              <a:rPr lang="en-US" b="1"/>
              <a:t>		        	   </a:t>
            </a:r>
            <a:r>
              <a:rPr lang="en-US" b="1" u="sng"/>
              <a:t>+10%</a:t>
            </a:r>
            <a:r>
              <a:rPr lang="en-US" b="1"/>
              <a:t>		</a:t>
            </a:r>
            <a:r>
              <a:rPr lang="en-US" sz="2400" b="1"/>
              <a:t>$28 </a:t>
            </a:r>
          </a:p>
          <a:p>
            <a:endParaRPr lang="en-US" b="1"/>
          </a:p>
          <a:p>
            <a:r>
              <a:rPr lang="en-US" b="1"/>
              <a:t>National Director          </a:t>
            </a:r>
            <a:r>
              <a:rPr lang="en-US" sz="2400" b="1">
                <a:solidFill>
                  <a:srgbClr val="FF0000"/>
                </a:solidFill>
              </a:rPr>
              <a:t>63%</a:t>
            </a:r>
            <a:r>
              <a:rPr lang="en-US" sz="2400" b="1"/>
              <a:t>  = $178</a:t>
            </a:r>
            <a:r>
              <a:rPr lang="en-US" b="1"/>
              <a:t>  </a:t>
            </a:r>
          </a:p>
        </p:txBody>
      </p:sp>
      <p:sp>
        <p:nvSpPr>
          <p:cNvPr id="105478" name="Text Box 7"/>
          <p:cNvSpPr txBox="1">
            <a:spLocks noChangeArrowheads="1"/>
          </p:cNvSpPr>
          <p:nvPr/>
        </p:nvSpPr>
        <p:spPr bwMode="auto">
          <a:xfrm>
            <a:off x="2803525" y="2249488"/>
            <a:ext cx="5045075" cy="457200"/>
          </a:xfrm>
          <a:prstGeom prst="rect">
            <a:avLst/>
          </a:prstGeom>
          <a:noFill/>
          <a:ln w="9525">
            <a:noFill/>
            <a:miter lim="800000"/>
            <a:headEnd/>
            <a:tailEnd/>
          </a:ln>
          <a:effectLst>
            <a:prstShdw prst="shdw17" dist="17961" dir="2700000">
              <a:srgbClr val="708688"/>
            </a:prstShdw>
          </a:effectLst>
        </p:spPr>
        <p:txBody>
          <a:bodyPr>
            <a:spAutoFit/>
          </a:bodyPr>
          <a:lstStyle/>
          <a:p>
            <a:r>
              <a:rPr lang="en-US"/>
              <a:t>	</a:t>
            </a:r>
            <a:r>
              <a:rPr lang="en-US" sz="2400" b="1" u="sng"/>
              <a:t>Pays</a:t>
            </a:r>
            <a:r>
              <a:rPr lang="en-US"/>
              <a:t> 	</a:t>
            </a:r>
            <a:r>
              <a:rPr lang="en-US" u="sng"/>
              <a:t>         </a:t>
            </a:r>
            <a:r>
              <a:rPr lang="en-US" sz="2400" b="1" u="sng"/>
              <a:t>Over Rides       .                 </a:t>
            </a:r>
            <a:r>
              <a:rPr lang="en-US" u="sng"/>
              <a:t>  </a:t>
            </a:r>
          </a:p>
        </p:txBody>
      </p:sp>
      <p:sp>
        <p:nvSpPr>
          <p:cNvPr id="105479" name="AutoShape 8"/>
          <p:cNvSpPr>
            <a:spLocks noChangeArrowheads="1"/>
          </p:cNvSpPr>
          <p:nvPr/>
        </p:nvSpPr>
        <p:spPr bwMode="auto">
          <a:xfrm rot="10800000">
            <a:off x="4495800" y="2895600"/>
            <a:ext cx="304800" cy="914400"/>
          </a:xfrm>
          <a:prstGeom prst="curvedRightArrow">
            <a:avLst>
              <a:gd name="adj1" fmla="val 21778"/>
              <a:gd name="adj2" fmla="val 81778"/>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5480" name="AutoShape 9"/>
          <p:cNvSpPr>
            <a:spLocks noChangeArrowheads="1"/>
          </p:cNvSpPr>
          <p:nvPr/>
        </p:nvSpPr>
        <p:spPr bwMode="auto">
          <a:xfrm rot="10800000">
            <a:off x="4495800" y="4114800"/>
            <a:ext cx="304800" cy="914400"/>
          </a:xfrm>
          <a:prstGeom prst="curvedRightArrow">
            <a:avLst>
              <a:gd name="adj1" fmla="val 29583"/>
              <a:gd name="adj2" fmla="val 89583"/>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5481" name="AutoShape 10"/>
          <p:cNvSpPr>
            <a:spLocks noChangeArrowheads="1"/>
          </p:cNvSpPr>
          <p:nvPr/>
        </p:nvSpPr>
        <p:spPr bwMode="auto">
          <a:xfrm rot="10800000">
            <a:off x="4495800" y="5334000"/>
            <a:ext cx="304800" cy="914400"/>
          </a:xfrm>
          <a:prstGeom prst="curvedRightArrow">
            <a:avLst>
              <a:gd name="adj1" fmla="val 33236"/>
              <a:gd name="adj2" fmla="val 93236"/>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5482" name="AutoShape 11"/>
          <p:cNvSpPr>
            <a:spLocks noChangeArrowheads="1"/>
          </p:cNvSpPr>
          <p:nvPr/>
        </p:nvSpPr>
        <p:spPr bwMode="auto">
          <a:xfrm rot="10800000">
            <a:off x="5410200" y="2667000"/>
            <a:ext cx="533400" cy="2743200"/>
          </a:xfrm>
          <a:prstGeom prst="curvedRightArrow">
            <a:avLst>
              <a:gd name="adj1" fmla="val 37929"/>
              <a:gd name="adj2" fmla="val 140786"/>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5483" name="AutoShape 12"/>
          <p:cNvSpPr>
            <a:spLocks noChangeArrowheads="1"/>
          </p:cNvSpPr>
          <p:nvPr/>
        </p:nvSpPr>
        <p:spPr bwMode="auto">
          <a:xfrm rot="10800000">
            <a:off x="6248400" y="2743200"/>
            <a:ext cx="533400" cy="3733800"/>
          </a:xfrm>
          <a:prstGeom prst="curvedRightArrow">
            <a:avLst>
              <a:gd name="adj1" fmla="val 40380"/>
              <a:gd name="adj2" fmla="val 180380"/>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5484" name="Text Box 13"/>
          <p:cNvSpPr txBox="1">
            <a:spLocks noChangeArrowheads="1"/>
          </p:cNvSpPr>
          <p:nvPr/>
        </p:nvSpPr>
        <p:spPr bwMode="auto">
          <a:xfrm>
            <a:off x="7389813" y="3048000"/>
            <a:ext cx="1622425" cy="646113"/>
          </a:xfrm>
          <a:prstGeom prst="rect">
            <a:avLst/>
          </a:prstGeom>
          <a:noFill/>
          <a:ln w="12700">
            <a:solidFill>
              <a:schemeClr val="tx1"/>
            </a:solidFill>
            <a:miter lim="800000"/>
            <a:headEnd/>
            <a:tailEnd/>
          </a:ln>
          <a:effectLst>
            <a:prstShdw prst="shdw17" dist="17961" dir="2700000">
              <a:srgbClr val="000000"/>
            </a:prstShdw>
          </a:effectLst>
        </p:spPr>
        <p:txBody>
          <a:bodyPr wrap="none">
            <a:spAutoFit/>
          </a:bodyPr>
          <a:lstStyle/>
          <a:p>
            <a:pPr algn="ctr"/>
            <a:r>
              <a:rPr lang="en-US" b="1">
                <a:solidFill>
                  <a:srgbClr val="FF0000"/>
                </a:solidFill>
              </a:rPr>
              <a:t>+5% CAB</a:t>
            </a:r>
          </a:p>
          <a:p>
            <a:pPr algn="ctr"/>
            <a:r>
              <a:rPr lang="en-US" b="1">
                <a:solidFill>
                  <a:srgbClr val="FF0000"/>
                </a:solidFill>
              </a:rPr>
              <a:t>$14 Frontline</a:t>
            </a:r>
          </a:p>
        </p:txBody>
      </p:sp>
      <p:sp>
        <p:nvSpPr>
          <p:cNvPr id="105485" name="Rectangle 13"/>
          <p:cNvSpPr>
            <a:spLocks noChangeArrowheads="1"/>
          </p:cNvSpPr>
          <p:nvPr/>
        </p:nvSpPr>
        <p:spPr bwMode="auto">
          <a:xfrm>
            <a:off x="1524000" y="1676400"/>
            <a:ext cx="6400800" cy="400050"/>
          </a:xfrm>
          <a:prstGeom prst="rect">
            <a:avLst/>
          </a:prstGeom>
          <a:noFill/>
          <a:ln w="9525">
            <a:noFill/>
            <a:miter lim="800000"/>
            <a:headEnd/>
            <a:tailEnd/>
          </a:ln>
        </p:spPr>
        <p:txBody>
          <a:bodyPr>
            <a:spAutoFit/>
          </a:bodyPr>
          <a:lstStyle/>
          <a:p>
            <a:r>
              <a:rPr lang="en-US" sz="2000" b="1">
                <a:solidFill>
                  <a:schemeClr val="accent2"/>
                </a:solidFill>
              </a:rPr>
              <a:t>1x 4G Smartphone + 1x Direct TV  Pays $400-$500</a:t>
            </a:r>
            <a:endParaRPr lang="en-US" sz="20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a:xfrm>
            <a:off x="2057400" y="76200"/>
            <a:ext cx="5562600" cy="762000"/>
          </a:xfrm>
        </p:spPr>
        <p:txBody>
          <a:bodyPr lIns="0" tIns="0" rIns="0" bIns="0" anchor="t"/>
          <a:lstStyle/>
          <a:p>
            <a:r>
              <a:rPr lang="en-US" sz="3600" smtClean="0">
                <a:solidFill>
                  <a:schemeClr val="tx2"/>
                </a:solidFill>
                <a:latin typeface="Times New Roman" pitchFamily="18" charset="0"/>
                <a:cs typeface="Times New Roman" pitchFamily="18" charset="0"/>
              </a:rPr>
              <a:t>  </a:t>
            </a:r>
            <a:r>
              <a:rPr lang="en-US" b="1" smtClean="0">
                <a:solidFill>
                  <a:schemeClr val="tx2"/>
                </a:solidFill>
                <a:cs typeface="Times New Roman" pitchFamily="18" charset="0"/>
              </a:rPr>
              <a:t>Who We Are?</a:t>
            </a:r>
          </a:p>
        </p:txBody>
      </p:sp>
      <p:sp>
        <p:nvSpPr>
          <p:cNvPr id="66562" name="Content Placeholder 2"/>
          <p:cNvSpPr>
            <a:spLocks noGrp="1"/>
          </p:cNvSpPr>
          <p:nvPr>
            <p:ph idx="4294967295"/>
          </p:nvPr>
        </p:nvSpPr>
        <p:spPr>
          <a:xfrm>
            <a:off x="228600" y="1371600"/>
            <a:ext cx="8763000" cy="5029200"/>
          </a:xfrm>
        </p:spPr>
        <p:txBody>
          <a:bodyPr lIns="0" tIns="0" rIns="0" bIns="0"/>
          <a:lstStyle/>
          <a:p>
            <a:r>
              <a:rPr lang="en-US" sz="2400" smtClean="0"/>
              <a:t>Headquartered in Atlanta, GA</a:t>
            </a:r>
          </a:p>
          <a:p>
            <a:endParaRPr lang="en-US" sz="2400" b="1" smtClean="0"/>
          </a:p>
          <a:p>
            <a:r>
              <a:rPr lang="en-US" sz="2400" smtClean="0"/>
              <a:t>Management team with 17 years of quality, </a:t>
            </a:r>
          </a:p>
          <a:p>
            <a:pPr>
              <a:buFontTx/>
              <a:buNone/>
            </a:pPr>
            <a:r>
              <a:rPr lang="en-US" sz="2400" smtClean="0"/>
              <a:t>    professional marketing and contracting </a:t>
            </a:r>
          </a:p>
          <a:p>
            <a:pPr>
              <a:buFontTx/>
              <a:buNone/>
            </a:pPr>
            <a:r>
              <a:rPr lang="en-US" sz="2400" smtClean="0"/>
              <a:t>    services experiences in the t</a:t>
            </a:r>
            <a:r>
              <a:rPr lang="en-US" sz="2400" i="1" smtClean="0"/>
              <a:t>elco, wireless </a:t>
            </a:r>
          </a:p>
          <a:p>
            <a:pPr>
              <a:buFontTx/>
              <a:buNone/>
            </a:pPr>
            <a:r>
              <a:rPr lang="en-US" sz="2400" i="1" smtClean="0"/>
              <a:t>    and software industries</a:t>
            </a:r>
            <a:endParaRPr lang="en-US" sz="2400" smtClean="0"/>
          </a:p>
          <a:p>
            <a:endParaRPr lang="en-US" sz="2400" smtClean="0"/>
          </a:p>
          <a:p>
            <a:r>
              <a:rPr lang="en-US" sz="2400" b="1" smtClean="0"/>
              <a:t>We provide customer acquisition using different </a:t>
            </a:r>
          </a:p>
          <a:p>
            <a:pPr>
              <a:buFontTx/>
              <a:buNone/>
            </a:pPr>
            <a:r>
              <a:rPr lang="en-US" sz="2400" b="1" smtClean="0"/>
              <a:t>    go-to-market strategies</a:t>
            </a:r>
          </a:p>
          <a:p>
            <a:pPr>
              <a:buFontTx/>
              <a:buNone/>
            </a:pPr>
            <a:endParaRPr lang="en-US" sz="2400" b="1" smtClean="0"/>
          </a:p>
          <a:p>
            <a:pPr lvl="1"/>
            <a:r>
              <a:rPr lang="en-US" sz="2200" smtClean="0"/>
              <a:t>B2B, Retail, Special Event, Referral, Relationship Marketing</a:t>
            </a:r>
          </a:p>
        </p:txBody>
      </p:sp>
      <p:pic>
        <p:nvPicPr>
          <p:cNvPr id="66563" name="Picture 6" descr="Vodaplex Office.png"/>
          <p:cNvPicPr>
            <a:picLocks noChangeAspect="1"/>
          </p:cNvPicPr>
          <p:nvPr/>
        </p:nvPicPr>
        <p:blipFill>
          <a:blip r:embed="rId3"/>
          <a:srcRect/>
          <a:stretch>
            <a:fillRect/>
          </a:stretch>
        </p:blipFill>
        <p:spPr bwMode="auto">
          <a:xfrm>
            <a:off x="6705600" y="1219200"/>
            <a:ext cx="2057400"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idx="4294967295"/>
          </p:nvPr>
        </p:nvSpPr>
        <p:spPr>
          <a:xfrm>
            <a:off x="457200" y="228600"/>
            <a:ext cx="8229600" cy="609600"/>
          </a:xfrm>
        </p:spPr>
        <p:txBody>
          <a:bodyPr lIns="0" tIns="0" rIns="0" bIns="0" anchor="t"/>
          <a:lstStyle/>
          <a:p>
            <a:pPr eaLnBrk="1" hangingPunct="1"/>
            <a:r>
              <a:rPr lang="en-US" sz="2400" b="1" smtClean="0">
                <a:solidFill>
                  <a:schemeClr val="tx1"/>
                </a:solidFill>
                <a:latin typeface="Times New Roman" pitchFamily="18" charset="0"/>
                <a:cs typeface="Times New Roman" pitchFamily="18" charset="0"/>
              </a:rPr>
              <a:t>                   </a:t>
            </a:r>
            <a:r>
              <a:rPr lang="en-US" smtClean="0">
                <a:solidFill>
                  <a:schemeClr val="tx1"/>
                </a:solidFill>
                <a:cs typeface="Times New Roman" pitchFamily="18" charset="0"/>
              </a:rPr>
              <a:t>Compensation Plan (Get 3)</a:t>
            </a:r>
            <a:r>
              <a:rPr lang="en-US" smtClean="0">
                <a:solidFill>
                  <a:schemeClr val="tx1"/>
                </a:solidFill>
                <a:latin typeface="Times New Roman" pitchFamily="18" charset="0"/>
                <a:cs typeface="Times New Roman" pitchFamily="18" charset="0"/>
              </a:rPr>
              <a:t>  </a:t>
            </a:r>
            <a:r>
              <a:rPr lang="en-US" sz="2400" b="1" smtClean="0">
                <a:solidFill>
                  <a:schemeClr val="tx1"/>
                </a:solidFill>
                <a:latin typeface="Times New Roman" pitchFamily="18" charset="0"/>
                <a:cs typeface="Times New Roman" pitchFamily="18" charset="0"/>
              </a:rPr>
              <a:t/>
            </a:r>
            <a:br>
              <a:rPr lang="en-US" sz="2400" b="1" smtClean="0">
                <a:solidFill>
                  <a:schemeClr val="tx1"/>
                </a:solidFill>
                <a:latin typeface="Times New Roman" pitchFamily="18" charset="0"/>
                <a:cs typeface="Times New Roman" pitchFamily="18" charset="0"/>
              </a:rPr>
            </a:br>
            <a:endParaRPr lang="en-US" sz="2400" b="1" smtClean="0">
              <a:solidFill>
                <a:schemeClr val="tx1"/>
              </a:solidFill>
              <a:latin typeface="Times New Roman" pitchFamily="18" charset="0"/>
              <a:cs typeface="Times New Roman" pitchFamily="18" charset="0"/>
            </a:endParaRPr>
          </a:p>
        </p:txBody>
      </p:sp>
      <p:sp>
        <p:nvSpPr>
          <p:cNvPr id="106498" name="Text Box 3"/>
          <p:cNvSpPr txBox="1">
            <a:spLocks noChangeArrowheads="1"/>
          </p:cNvSpPr>
          <p:nvPr/>
        </p:nvSpPr>
        <p:spPr bwMode="auto">
          <a:xfrm>
            <a:off x="3794125" y="1408113"/>
            <a:ext cx="184150" cy="36671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p>
        </p:txBody>
      </p:sp>
      <p:sp>
        <p:nvSpPr>
          <p:cNvPr id="106499" name="Text Box 4"/>
          <p:cNvSpPr txBox="1">
            <a:spLocks noChangeArrowheads="1"/>
          </p:cNvSpPr>
          <p:nvPr/>
        </p:nvSpPr>
        <p:spPr bwMode="auto">
          <a:xfrm>
            <a:off x="304800" y="1066800"/>
            <a:ext cx="8534400" cy="708025"/>
          </a:xfrm>
          <a:prstGeom prst="rect">
            <a:avLst/>
          </a:prstGeom>
          <a:noFill/>
          <a:ln w="9525">
            <a:noFill/>
            <a:miter lim="800000"/>
            <a:headEnd/>
            <a:tailEnd/>
          </a:ln>
          <a:effectLst>
            <a:prstShdw prst="shdw17" dist="17961" dir="2700000">
              <a:srgbClr val="708688"/>
            </a:prstShdw>
          </a:effectLst>
        </p:spPr>
        <p:txBody>
          <a:bodyPr>
            <a:spAutoFit/>
          </a:bodyPr>
          <a:lstStyle/>
          <a:p>
            <a:pPr algn="ctr"/>
            <a:r>
              <a:rPr lang="en-US" sz="2000" b="1">
                <a:solidFill>
                  <a:schemeClr val="accent2"/>
                </a:solidFill>
              </a:rPr>
              <a:t>For Illustration Purpose </a:t>
            </a:r>
            <a:r>
              <a:rPr lang="en-US" sz="2000" b="1">
                <a:solidFill>
                  <a:srgbClr val="FF0000"/>
                </a:solidFill>
              </a:rPr>
              <a:t>(Avg $344):</a:t>
            </a:r>
          </a:p>
          <a:p>
            <a:pPr algn="ctr"/>
            <a:r>
              <a:rPr lang="en-US" sz="2000" b="1">
                <a:solidFill>
                  <a:schemeClr val="accent2"/>
                </a:solidFill>
              </a:rPr>
              <a:t>Get 3:    3 x 4G Smartphone   Pays $344-$624 </a:t>
            </a:r>
          </a:p>
        </p:txBody>
      </p:sp>
      <p:sp>
        <p:nvSpPr>
          <p:cNvPr id="106500" name="Text Box 5"/>
          <p:cNvSpPr txBox="1">
            <a:spLocks noChangeArrowheads="1"/>
          </p:cNvSpPr>
          <p:nvPr/>
        </p:nvSpPr>
        <p:spPr bwMode="auto">
          <a:xfrm>
            <a:off x="1431925" y="2627313"/>
            <a:ext cx="184150" cy="36671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p>
        </p:txBody>
      </p:sp>
      <p:sp>
        <p:nvSpPr>
          <p:cNvPr id="106501" name="Text Box 6"/>
          <p:cNvSpPr txBox="1">
            <a:spLocks noChangeArrowheads="1"/>
          </p:cNvSpPr>
          <p:nvPr/>
        </p:nvSpPr>
        <p:spPr bwMode="auto">
          <a:xfrm>
            <a:off x="304800" y="2652713"/>
            <a:ext cx="8610600" cy="4154487"/>
          </a:xfrm>
          <a:prstGeom prst="rect">
            <a:avLst/>
          </a:prstGeom>
          <a:noFill/>
          <a:ln w="9525">
            <a:noFill/>
            <a:miter lim="800000"/>
            <a:headEnd/>
            <a:tailEnd/>
          </a:ln>
          <a:effectLst>
            <a:prstShdw prst="shdw17" dist="17961" dir="2700000">
              <a:srgbClr val="708688"/>
            </a:prstShdw>
          </a:effectLst>
        </p:spPr>
        <p:txBody>
          <a:bodyPr>
            <a:spAutoFit/>
          </a:bodyPr>
          <a:lstStyle/>
          <a:p>
            <a:r>
              <a:rPr lang="en-US" b="1"/>
              <a:t>Account Executive       </a:t>
            </a:r>
            <a:r>
              <a:rPr lang="en-US" sz="2400" b="1">
                <a:solidFill>
                  <a:srgbClr val="FF0000"/>
                </a:solidFill>
              </a:rPr>
              <a:t>38%</a:t>
            </a:r>
            <a:r>
              <a:rPr lang="en-US" sz="2400" b="1"/>
              <a:t> = $130</a:t>
            </a:r>
          </a:p>
          <a:p>
            <a:endParaRPr lang="en-US" sz="1400" b="1"/>
          </a:p>
          <a:p>
            <a:r>
              <a:rPr lang="en-US" b="1"/>
              <a:t>		         	    </a:t>
            </a:r>
            <a:r>
              <a:rPr lang="en-US" b="1" u="sng"/>
              <a:t>+5%</a:t>
            </a:r>
            <a:r>
              <a:rPr lang="en-US" b="1"/>
              <a:t>		</a:t>
            </a:r>
            <a:r>
              <a:rPr lang="en-US" sz="2400" b="1" u="sng"/>
              <a:t>$18</a:t>
            </a:r>
          </a:p>
          <a:p>
            <a:endParaRPr lang="en-US" b="1"/>
          </a:p>
          <a:p>
            <a:r>
              <a:rPr lang="en-US" b="1"/>
              <a:t>Territory Manager        </a:t>
            </a:r>
            <a:r>
              <a:rPr lang="en-US" sz="2400" b="1">
                <a:solidFill>
                  <a:srgbClr val="FF0000"/>
                </a:solidFill>
              </a:rPr>
              <a:t>43%</a:t>
            </a:r>
            <a:r>
              <a:rPr lang="en-US" sz="2400" b="1"/>
              <a:t> = $148</a:t>
            </a:r>
            <a:r>
              <a:rPr lang="en-US" b="1"/>
              <a:t>		  </a:t>
            </a:r>
            <a:r>
              <a:rPr lang="en-US" sz="2400" b="1" u="sng"/>
              <a:t>$52</a:t>
            </a:r>
            <a:r>
              <a:rPr lang="en-US" b="1"/>
              <a:t>	</a:t>
            </a:r>
          </a:p>
          <a:p>
            <a:endParaRPr lang="en-US" sz="1400" b="1"/>
          </a:p>
          <a:p>
            <a:r>
              <a:rPr lang="en-US" b="1"/>
              <a:t>		        	   </a:t>
            </a:r>
            <a:r>
              <a:rPr lang="en-US" b="1" u="sng"/>
              <a:t>+10%</a:t>
            </a:r>
            <a:r>
              <a:rPr lang="en-US" b="1"/>
              <a:t>		</a:t>
            </a:r>
            <a:r>
              <a:rPr lang="en-US" sz="2400" b="1"/>
              <a:t>$34</a:t>
            </a:r>
            <a:r>
              <a:rPr lang="en-US" b="1"/>
              <a:t>		 </a:t>
            </a:r>
            <a:r>
              <a:rPr lang="en-US" sz="2400" b="1" u="sng"/>
              <a:t>$86</a:t>
            </a:r>
            <a:endParaRPr lang="en-US" sz="2400" b="1"/>
          </a:p>
          <a:p>
            <a:endParaRPr lang="en-US" b="1"/>
          </a:p>
          <a:p>
            <a:r>
              <a:rPr lang="en-US" b="1"/>
              <a:t>Sr Territory Mgr           </a:t>
            </a:r>
            <a:r>
              <a:rPr lang="en-US" sz="2400" b="1">
                <a:solidFill>
                  <a:srgbClr val="FF0000"/>
                </a:solidFill>
              </a:rPr>
              <a:t>53%</a:t>
            </a:r>
            <a:r>
              <a:rPr lang="en-US" sz="2400" b="1"/>
              <a:t>  = $182</a:t>
            </a:r>
            <a:r>
              <a:rPr lang="en-US" b="1"/>
              <a:t>			</a:t>
            </a:r>
            <a:endParaRPr lang="en-US" sz="2400" b="1" u="sng"/>
          </a:p>
          <a:p>
            <a:endParaRPr lang="en-US" sz="1400" b="1"/>
          </a:p>
          <a:p>
            <a:r>
              <a:rPr lang="en-US" b="1"/>
              <a:t>		        	   </a:t>
            </a:r>
            <a:r>
              <a:rPr lang="en-US" b="1" u="sng"/>
              <a:t>+10%</a:t>
            </a:r>
            <a:r>
              <a:rPr lang="en-US" b="1"/>
              <a:t>		</a:t>
            </a:r>
            <a:r>
              <a:rPr lang="en-US" sz="2400" b="1"/>
              <a:t>$34 </a:t>
            </a:r>
          </a:p>
          <a:p>
            <a:endParaRPr lang="en-US" b="1"/>
          </a:p>
          <a:p>
            <a:r>
              <a:rPr lang="en-US" b="1"/>
              <a:t>National Director          </a:t>
            </a:r>
            <a:r>
              <a:rPr lang="en-US" sz="2400" b="1">
                <a:solidFill>
                  <a:srgbClr val="FF0000"/>
                </a:solidFill>
              </a:rPr>
              <a:t>63%</a:t>
            </a:r>
            <a:r>
              <a:rPr lang="en-US" sz="2400" b="1"/>
              <a:t>  = $216</a:t>
            </a:r>
            <a:r>
              <a:rPr lang="en-US" b="1"/>
              <a:t>  </a:t>
            </a:r>
          </a:p>
        </p:txBody>
      </p:sp>
      <p:sp>
        <p:nvSpPr>
          <p:cNvPr id="106502" name="Text Box 7"/>
          <p:cNvSpPr txBox="1">
            <a:spLocks noChangeArrowheads="1"/>
          </p:cNvSpPr>
          <p:nvPr/>
        </p:nvSpPr>
        <p:spPr bwMode="auto">
          <a:xfrm>
            <a:off x="2803525" y="2249488"/>
            <a:ext cx="5045075" cy="457200"/>
          </a:xfrm>
          <a:prstGeom prst="rect">
            <a:avLst/>
          </a:prstGeom>
          <a:noFill/>
          <a:ln w="9525">
            <a:noFill/>
            <a:miter lim="800000"/>
            <a:headEnd/>
            <a:tailEnd/>
          </a:ln>
          <a:effectLst>
            <a:prstShdw prst="shdw17" dist="17961" dir="2700000">
              <a:srgbClr val="708688"/>
            </a:prstShdw>
          </a:effectLst>
        </p:spPr>
        <p:txBody>
          <a:bodyPr>
            <a:spAutoFit/>
          </a:bodyPr>
          <a:lstStyle/>
          <a:p>
            <a:r>
              <a:rPr lang="en-US"/>
              <a:t>	</a:t>
            </a:r>
            <a:r>
              <a:rPr lang="en-US" sz="2400" b="1" u="sng"/>
              <a:t>Pays</a:t>
            </a:r>
            <a:r>
              <a:rPr lang="en-US"/>
              <a:t> 	</a:t>
            </a:r>
            <a:r>
              <a:rPr lang="en-US" u="sng"/>
              <a:t>         </a:t>
            </a:r>
            <a:r>
              <a:rPr lang="en-US" sz="2400" b="1" u="sng"/>
              <a:t>Over Rides       .                 </a:t>
            </a:r>
            <a:r>
              <a:rPr lang="en-US" u="sng"/>
              <a:t>  </a:t>
            </a:r>
          </a:p>
        </p:txBody>
      </p:sp>
      <p:sp>
        <p:nvSpPr>
          <p:cNvPr id="106503" name="AutoShape 8"/>
          <p:cNvSpPr>
            <a:spLocks noChangeArrowheads="1"/>
          </p:cNvSpPr>
          <p:nvPr/>
        </p:nvSpPr>
        <p:spPr bwMode="auto">
          <a:xfrm rot="10800000">
            <a:off x="4495800" y="2895600"/>
            <a:ext cx="304800" cy="914400"/>
          </a:xfrm>
          <a:prstGeom prst="curvedRightArrow">
            <a:avLst>
              <a:gd name="adj1" fmla="val 21778"/>
              <a:gd name="adj2" fmla="val 81778"/>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6504" name="AutoShape 9"/>
          <p:cNvSpPr>
            <a:spLocks noChangeArrowheads="1"/>
          </p:cNvSpPr>
          <p:nvPr/>
        </p:nvSpPr>
        <p:spPr bwMode="auto">
          <a:xfrm rot="10800000">
            <a:off x="4495800" y="4114800"/>
            <a:ext cx="304800" cy="914400"/>
          </a:xfrm>
          <a:prstGeom prst="curvedRightArrow">
            <a:avLst>
              <a:gd name="adj1" fmla="val 29583"/>
              <a:gd name="adj2" fmla="val 89583"/>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6505" name="AutoShape 10"/>
          <p:cNvSpPr>
            <a:spLocks noChangeArrowheads="1"/>
          </p:cNvSpPr>
          <p:nvPr/>
        </p:nvSpPr>
        <p:spPr bwMode="auto">
          <a:xfrm rot="10800000">
            <a:off x="4495800" y="5334000"/>
            <a:ext cx="304800" cy="914400"/>
          </a:xfrm>
          <a:prstGeom prst="curvedRightArrow">
            <a:avLst>
              <a:gd name="adj1" fmla="val 33236"/>
              <a:gd name="adj2" fmla="val 93236"/>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6506" name="AutoShape 11"/>
          <p:cNvSpPr>
            <a:spLocks noChangeArrowheads="1"/>
          </p:cNvSpPr>
          <p:nvPr/>
        </p:nvSpPr>
        <p:spPr bwMode="auto">
          <a:xfrm rot="10800000">
            <a:off x="5410200" y="2667000"/>
            <a:ext cx="533400" cy="2743200"/>
          </a:xfrm>
          <a:prstGeom prst="curvedRightArrow">
            <a:avLst>
              <a:gd name="adj1" fmla="val 37929"/>
              <a:gd name="adj2" fmla="val 140786"/>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6507" name="AutoShape 12"/>
          <p:cNvSpPr>
            <a:spLocks noChangeArrowheads="1"/>
          </p:cNvSpPr>
          <p:nvPr/>
        </p:nvSpPr>
        <p:spPr bwMode="auto">
          <a:xfrm rot="10800000">
            <a:off x="6248400" y="2743200"/>
            <a:ext cx="533400" cy="3733800"/>
          </a:xfrm>
          <a:prstGeom prst="curvedRightArrow">
            <a:avLst>
              <a:gd name="adj1" fmla="val 40380"/>
              <a:gd name="adj2" fmla="val 180380"/>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6508" name="Text Box 13"/>
          <p:cNvSpPr txBox="1">
            <a:spLocks noChangeArrowheads="1"/>
          </p:cNvSpPr>
          <p:nvPr/>
        </p:nvSpPr>
        <p:spPr bwMode="auto">
          <a:xfrm>
            <a:off x="7389813" y="3048000"/>
            <a:ext cx="1622425" cy="646113"/>
          </a:xfrm>
          <a:prstGeom prst="rect">
            <a:avLst/>
          </a:prstGeom>
          <a:noFill/>
          <a:ln w="12700">
            <a:solidFill>
              <a:schemeClr val="tx1"/>
            </a:solidFill>
            <a:miter lim="800000"/>
            <a:headEnd/>
            <a:tailEnd/>
          </a:ln>
          <a:effectLst>
            <a:prstShdw prst="shdw17" dist="17961" dir="2700000">
              <a:srgbClr val="000000"/>
            </a:prstShdw>
          </a:effectLst>
        </p:spPr>
        <p:txBody>
          <a:bodyPr wrap="none">
            <a:spAutoFit/>
          </a:bodyPr>
          <a:lstStyle/>
          <a:p>
            <a:pPr algn="ctr"/>
            <a:r>
              <a:rPr lang="en-US" b="1">
                <a:solidFill>
                  <a:srgbClr val="FF0000"/>
                </a:solidFill>
              </a:rPr>
              <a:t>+5% CAB</a:t>
            </a:r>
          </a:p>
          <a:p>
            <a:pPr algn="ctr"/>
            <a:r>
              <a:rPr lang="en-US" b="1">
                <a:solidFill>
                  <a:srgbClr val="FF0000"/>
                </a:solidFill>
              </a:rPr>
              <a:t>$17 Frontline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idx="4294967295"/>
          </p:nvPr>
        </p:nvSpPr>
        <p:spPr>
          <a:xfrm>
            <a:off x="457200" y="228600"/>
            <a:ext cx="8229600" cy="609600"/>
          </a:xfrm>
        </p:spPr>
        <p:txBody>
          <a:bodyPr lIns="0" tIns="0" rIns="0" bIns="0" anchor="t"/>
          <a:lstStyle/>
          <a:p>
            <a:pPr eaLnBrk="1" hangingPunct="1"/>
            <a:r>
              <a:rPr lang="en-US" sz="2400" b="1" smtClean="0">
                <a:latin typeface="Times New Roman" pitchFamily="18" charset="0"/>
                <a:cs typeface="Times New Roman" pitchFamily="18" charset="0"/>
              </a:rPr>
              <a:t>                     </a:t>
            </a:r>
            <a:r>
              <a:rPr lang="en-US" smtClean="0">
                <a:latin typeface="Times New Roman" pitchFamily="18" charset="0"/>
                <a:cs typeface="Times New Roman" pitchFamily="18" charset="0"/>
              </a:rPr>
              <a:t>Compensation Plan (</a:t>
            </a:r>
            <a:r>
              <a:rPr lang="en-US" smtClean="0">
                <a:solidFill>
                  <a:srgbClr val="009900"/>
                </a:solidFill>
                <a:latin typeface="Times New Roman" pitchFamily="18" charset="0"/>
                <a:cs typeface="Times New Roman" pitchFamily="18" charset="0"/>
              </a:rPr>
              <a:t>$$$Pick 3</a:t>
            </a:r>
            <a:r>
              <a:rPr lang="en-US" smtClean="0">
                <a:latin typeface="Times New Roman" pitchFamily="18" charset="0"/>
                <a:cs typeface="Times New Roman" pitchFamily="18" charset="0"/>
              </a:rPr>
              <a:t>)  </a:t>
            </a: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endParaRPr lang="en-US" sz="2400" b="1" smtClean="0">
              <a:latin typeface="Times New Roman" pitchFamily="18" charset="0"/>
              <a:cs typeface="Times New Roman" pitchFamily="18" charset="0"/>
            </a:endParaRPr>
          </a:p>
        </p:txBody>
      </p:sp>
      <p:sp>
        <p:nvSpPr>
          <p:cNvPr id="107522" name="Text Box 3"/>
          <p:cNvSpPr txBox="1">
            <a:spLocks noChangeArrowheads="1"/>
          </p:cNvSpPr>
          <p:nvPr/>
        </p:nvSpPr>
        <p:spPr bwMode="auto">
          <a:xfrm>
            <a:off x="3794125" y="1408113"/>
            <a:ext cx="184150" cy="36671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p>
        </p:txBody>
      </p:sp>
      <p:sp>
        <p:nvSpPr>
          <p:cNvPr id="107523" name="Text Box 4"/>
          <p:cNvSpPr txBox="1">
            <a:spLocks noChangeArrowheads="1"/>
          </p:cNvSpPr>
          <p:nvPr/>
        </p:nvSpPr>
        <p:spPr bwMode="auto">
          <a:xfrm>
            <a:off x="304800" y="1066800"/>
            <a:ext cx="8534400" cy="1016000"/>
          </a:xfrm>
          <a:prstGeom prst="rect">
            <a:avLst/>
          </a:prstGeom>
          <a:noFill/>
          <a:ln w="9525">
            <a:noFill/>
            <a:miter lim="800000"/>
            <a:headEnd/>
            <a:tailEnd/>
          </a:ln>
          <a:effectLst>
            <a:prstShdw prst="shdw17" dist="17961" dir="2700000">
              <a:srgbClr val="708688"/>
            </a:prstShdw>
          </a:effectLst>
        </p:spPr>
        <p:txBody>
          <a:bodyPr>
            <a:spAutoFit/>
          </a:bodyPr>
          <a:lstStyle/>
          <a:p>
            <a:r>
              <a:rPr lang="en-US" sz="2000" b="1">
                <a:solidFill>
                  <a:schemeClr val="accent2"/>
                </a:solidFill>
              </a:rPr>
              <a:t>                         For Illustration Purpose                      </a:t>
            </a:r>
            <a:r>
              <a:rPr lang="en-US" sz="2000" b="1">
                <a:solidFill>
                  <a:srgbClr val="FF0000"/>
                </a:solidFill>
              </a:rPr>
              <a:t>(Avg $558):</a:t>
            </a:r>
          </a:p>
          <a:p>
            <a:r>
              <a:rPr lang="en-US" sz="2000" b="1">
                <a:solidFill>
                  <a:srgbClr val="FF0000"/>
                </a:solidFill>
              </a:rPr>
              <a:t>         </a:t>
            </a:r>
            <a:r>
              <a:rPr lang="en-US" sz="2000" b="1">
                <a:solidFill>
                  <a:srgbClr val="006600"/>
                </a:solidFill>
              </a:rPr>
              <a:t>$$$ Pick 3</a:t>
            </a:r>
            <a:r>
              <a:rPr lang="en-US" sz="2000" b="1">
                <a:solidFill>
                  <a:schemeClr val="accent2"/>
                </a:solidFill>
              </a:rPr>
              <a:t>:   </a:t>
            </a:r>
            <a:r>
              <a:rPr lang="en-US" sz="2000" b="1">
                <a:solidFill>
                  <a:srgbClr val="009900"/>
                </a:solidFill>
              </a:rPr>
              <a:t>2x 4G Smartphone + 1x Direct TV      Pays $558-775</a:t>
            </a:r>
          </a:p>
          <a:p>
            <a:pPr algn="ctr"/>
            <a:r>
              <a:rPr lang="en-US" sz="2000" b="1">
                <a:solidFill>
                  <a:schemeClr val="accent2"/>
                </a:solidFill>
              </a:rPr>
              <a:t> </a:t>
            </a:r>
          </a:p>
        </p:txBody>
      </p:sp>
      <p:sp>
        <p:nvSpPr>
          <p:cNvPr id="107524" name="Text Box 5"/>
          <p:cNvSpPr txBox="1">
            <a:spLocks noChangeArrowheads="1"/>
          </p:cNvSpPr>
          <p:nvPr/>
        </p:nvSpPr>
        <p:spPr bwMode="auto">
          <a:xfrm>
            <a:off x="1431925" y="2627313"/>
            <a:ext cx="184150" cy="366712"/>
          </a:xfrm>
          <a:prstGeom prst="rect">
            <a:avLst/>
          </a:prstGeom>
          <a:noFill/>
          <a:ln w="9525">
            <a:noFill/>
            <a:miter lim="800000"/>
            <a:headEnd/>
            <a:tailEnd/>
          </a:ln>
          <a:effectLst>
            <a:prstShdw prst="shdw17" dist="17961" dir="2700000">
              <a:srgbClr val="708688"/>
            </a:prstShdw>
          </a:effectLst>
        </p:spPr>
        <p:txBody>
          <a:bodyPr wrap="none">
            <a:spAutoFit/>
          </a:bodyPr>
          <a:lstStyle/>
          <a:p>
            <a:endParaRPr lang="en-US"/>
          </a:p>
        </p:txBody>
      </p:sp>
      <p:sp>
        <p:nvSpPr>
          <p:cNvPr id="107525" name="Text Box 6"/>
          <p:cNvSpPr txBox="1">
            <a:spLocks noChangeArrowheads="1"/>
          </p:cNvSpPr>
          <p:nvPr/>
        </p:nvSpPr>
        <p:spPr bwMode="auto">
          <a:xfrm>
            <a:off x="304800" y="2652713"/>
            <a:ext cx="8610600" cy="4154487"/>
          </a:xfrm>
          <a:prstGeom prst="rect">
            <a:avLst/>
          </a:prstGeom>
          <a:noFill/>
          <a:ln w="9525">
            <a:noFill/>
            <a:miter lim="800000"/>
            <a:headEnd/>
            <a:tailEnd/>
          </a:ln>
          <a:effectLst>
            <a:prstShdw prst="shdw17" dist="17961" dir="2700000">
              <a:srgbClr val="708688"/>
            </a:prstShdw>
          </a:effectLst>
        </p:spPr>
        <p:txBody>
          <a:bodyPr>
            <a:spAutoFit/>
          </a:bodyPr>
          <a:lstStyle/>
          <a:p>
            <a:r>
              <a:rPr lang="en-US" b="1"/>
              <a:t>Account Executive       </a:t>
            </a:r>
            <a:r>
              <a:rPr lang="en-US" sz="2400" b="1">
                <a:solidFill>
                  <a:srgbClr val="FF0000"/>
                </a:solidFill>
              </a:rPr>
              <a:t>38%</a:t>
            </a:r>
            <a:r>
              <a:rPr lang="en-US" sz="2400" b="1"/>
              <a:t> = $212</a:t>
            </a:r>
          </a:p>
          <a:p>
            <a:endParaRPr lang="en-US" sz="1400" b="1"/>
          </a:p>
          <a:p>
            <a:r>
              <a:rPr lang="en-US" b="1"/>
              <a:t>		         	    </a:t>
            </a:r>
            <a:r>
              <a:rPr lang="en-US" b="1" u="sng"/>
              <a:t>+5%</a:t>
            </a:r>
            <a:r>
              <a:rPr lang="en-US" b="1"/>
              <a:t>		</a:t>
            </a:r>
            <a:r>
              <a:rPr lang="en-US" sz="2400" b="1" u="sng"/>
              <a:t>$28</a:t>
            </a:r>
          </a:p>
          <a:p>
            <a:endParaRPr lang="en-US" b="1"/>
          </a:p>
          <a:p>
            <a:r>
              <a:rPr lang="en-US" b="1"/>
              <a:t>Territory Manager        </a:t>
            </a:r>
            <a:r>
              <a:rPr lang="en-US" sz="2400" b="1">
                <a:solidFill>
                  <a:srgbClr val="FF0000"/>
                </a:solidFill>
              </a:rPr>
              <a:t>43%</a:t>
            </a:r>
            <a:r>
              <a:rPr lang="en-US" sz="2400" b="1"/>
              <a:t> = $240</a:t>
            </a:r>
            <a:r>
              <a:rPr lang="en-US" b="1"/>
              <a:t>		  </a:t>
            </a:r>
            <a:r>
              <a:rPr lang="en-US" sz="2400" b="1" u="sng"/>
              <a:t>$84</a:t>
            </a:r>
            <a:r>
              <a:rPr lang="en-US" b="1"/>
              <a:t>	</a:t>
            </a:r>
          </a:p>
          <a:p>
            <a:endParaRPr lang="en-US" sz="1400" b="1"/>
          </a:p>
          <a:p>
            <a:r>
              <a:rPr lang="en-US" b="1"/>
              <a:t>		        	   </a:t>
            </a:r>
            <a:r>
              <a:rPr lang="en-US" b="1" u="sng"/>
              <a:t>+10%</a:t>
            </a:r>
            <a:r>
              <a:rPr lang="en-US" b="1"/>
              <a:t>		</a:t>
            </a:r>
            <a:r>
              <a:rPr lang="en-US" sz="2400" b="1"/>
              <a:t>$56</a:t>
            </a:r>
            <a:r>
              <a:rPr lang="en-US" b="1"/>
              <a:t>		 </a:t>
            </a:r>
            <a:r>
              <a:rPr lang="en-US" sz="2400" b="1" u="sng"/>
              <a:t>$140</a:t>
            </a:r>
            <a:endParaRPr lang="en-US" sz="2400" b="1"/>
          </a:p>
          <a:p>
            <a:endParaRPr lang="en-US" b="1"/>
          </a:p>
          <a:p>
            <a:r>
              <a:rPr lang="en-US" b="1"/>
              <a:t>Sr Territory Mgr           </a:t>
            </a:r>
            <a:r>
              <a:rPr lang="en-US" sz="2400" b="1">
                <a:solidFill>
                  <a:srgbClr val="FF0000"/>
                </a:solidFill>
              </a:rPr>
              <a:t>53%</a:t>
            </a:r>
            <a:r>
              <a:rPr lang="en-US" sz="2400" b="1"/>
              <a:t>  = $296</a:t>
            </a:r>
            <a:r>
              <a:rPr lang="en-US" b="1"/>
              <a:t>			</a:t>
            </a:r>
            <a:endParaRPr lang="en-US" sz="2400" b="1" u="sng"/>
          </a:p>
          <a:p>
            <a:endParaRPr lang="en-US" sz="1400" b="1"/>
          </a:p>
          <a:p>
            <a:r>
              <a:rPr lang="en-US" b="1"/>
              <a:t>		        	   </a:t>
            </a:r>
            <a:r>
              <a:rPr lang="en-US" b="1" u="sng"/>
              <a:t>+10%</a:t>
            </a:r>
            <a:r>
              <a:rPr lang="en-US" b="1"/>
              <a:t>		</a:t>
            </a:r>
            <a:r>
              <a:rPr lang="en-US" sz="2400" b="1"/>
              <a:t>$56 </a:t>
            </a:r>
          </a:p>
          <a:p>
            <a:endParaRPr lang="en-US" b="1"/>
          </a:p>
          <a:p>
            <a:r>
              <a:rPr lang="en-US" b="1"/>
              <a:t>National Director          </a:t>
            </a:r>
            <a:r>
              <a:rPr lang="en-US" sz="2400" b="1">
                <a:solidFill>
                  <a:srgbClr val="FF0000"/>
                </a:solidFill>
              </a:rPr>
              <a:t>63%</a:t>
            </a:r>
            <a:r>
              <a:rPr lang="en-US" sz="2400" b="1"/>
              <a:t>  = $352</a:t>
            </a:r>
            <a:r>
              <a:rPr lang="en-US" b="1"/>
              <a:t>  </a:t>
            </a:r>
          </a:p>
        </p:txBody>
      </p:sp>
      <p:sp>
        <p:nvSpPr>
          <p:cNvPr id="107526" name="Text Box 7"/>
          <p:cNvSpPr txBox="1">
            <a:spLocks noChangeArrowheads="1"/>
          </p:cNvSpPr>
          <p:nvPr/>
        </p:nvSpPr>
        <p:spPr bwMode="auto">
          <a:xfrm>
            <a:off x="2803525" y="2249488"/>
            <a:ext cx="5045075" cy="457200"/>
          </a:xfrm>
          <a:prstGeom prst="rect">
            <a:avLst/>
          </a:prstGeom>
          <a:noFill/>
          <a:ln w="9525">
            <a:noFill/>
            <a:miter lim="800000"/>
            <a:headEnd/>
            <a:tailEnd/>
          </a:ln>
          <a:effectLst>
            <a:prstShdw prst="shdw17" dist="17961" dir="2700000">
              <a:srgbClr val="708688"/>
            </a:prstShdw>
          </a:effectLst>
        </p:spPr>
        <p:txBody>
          <a:bodyPr>
            <a:spAutoFit/>
          </a:bodyPr>
          <a:lstStyle/>
          <a:p>
            <a:r>
              <a:rPr lang="en-US"/>
              <a:t>	</a:t>
            </a:r>
            <a:r>
              <a:rPr lang="en-US" sz="2400" b="1" u="sng"/>
              <a:t>Pays</a:t>
            </a:r>
            <a:r>
              <a:rPr lang="en-US"/>
              <a:t> 	</a:t>
            </a:r>
            <a:r>
              <a:rPr lang="en-US" u="sng"/>
              <a:t>         </a:t>
            </a:r>
            <a:r>
              <a:rPr lang="en-US" sz="2400" b="1" u="sng"/>
              <a:t>Over Rides       .                 </a:t>
            </a:r>
            <a:r>
              <a:rPr lang="en-US" u="sng"/>
              <a:t>  </a:t>
            </a:r>
          </a:p>
        </p:txBody>
      </p:sp>
      <p:sp>
        <p:nvSpPr>
          <p:cNvPr id="107527" name="AutoShape 8"/>
          <p:cNvSpPr>
            <a:spLocks noChangeArrowheads="1"/>
          </p:cNvSpPr>
          <p:nvPr/>
        </p:nvSpPr>
        <p:spPr bwMode="auto">
          <a:xfrm rot="10800000">
            <a:off x="4495800" y="2895600"/>
            <a:ext cx="304800" cy="914400"/>
          </a:xfrm>
          <a:prstGeom prst="curvedRightArrow">
            <a:avLst>
              <a:gd name="adj1" fmla="val 21778"/>
              <a:gd name="adj2" fmla="val 81778"/>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7528" name="AutoShape 9"/>
          <p:cNvSpPr>
            <a:spLocks noChangeArrowheads="1"/>
          </p:cNvSpPr>
          <p:nvPr/>
        </p:nvSpPr>
        <p:spPr bwMode="auto">
          <a:xfrm rot="10800000">
            <a:off x="4495800" y="4114800"/>
            <a:ext cx="304800" cy="914400"/>
          </a:xfrm>
          <a:prstGeom prst="curvedRightArrow">
            <a:avLst>
              <a:gd name="adj1" fmla="val 29583"/>
              <a:gd name="adj2" fmla="val 89583"/>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7529" name="AutoShape 10"/>
          <p:cNvSpPr>
            <a:spLocks noChangeArrowheads="1"/>
          </p:cNvSpPr>
          <p:nvPr/>
        </p:nvSpPr>
        <p:spPr bwMode="auto">
          <a:xfrm rot="10800000">
            <a:off x="4495800" y="5334000"/>
            <a:ext cx="304800" cy="914400"/>
          </a:xfrm>
          <a:prstGeom prst="curvedRightArrow">
            <a:avLst>
              <a:gd name="adj1" fmla="val 33236"/>
              <a:gd name="adj2" fmla="val 93236"/>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7530" name="AutoShape 11"/>
          <p:cNvSpPr>
            <a:spLocks noChangeArrowheads="1"/>
          </p:cNvSpPr>
          <p:nvPr/>
        </p:nvSpPr>
        <p:spPr bwMode="auto">
          <a:xfrm rot="10800000">
            <a:off x="5410200" y="2667000"/>
            <a:ext cx="533400" cy="2743200"/>
          </a:xfrm>
          <a:prstGeom prst="curvedRightArrow">
            <a:avLst>
              <a:gd name="adj1" fmla="val 37929"/>
              <a:gd name="adj2" fmla="val 140786"/>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7531" name="AutoShape 12"/>
          <p:cNvSpPr>
            <a:spLocks noChangeArrowheads="1"/>
          </p:cNvSpPr>
          <p:nvPr/>
        </p:nvSpPr>
        <p:spPr bwMode="auto">
          <a:xfrm rot="10800000">
            <a:off x="6248400" y="2743200"/>
            <a:ext cx="533400" cy="3733800"/>
          </a:xfrm>
          <a:prstGeom prst="curvedRightArrow">
            <a:avLst>
              <a:gd name="adj1" fmla="val 40380"/>
              <a:gd name="adj2" fmla="val 180380"/>
              <a:gd name="adj3" fmla="val 33333"/>
            </a:avLst>
          </a:prstGeom>
          <a:solidFill>
            <a:srgbClr val="FF0000"/>
          </a:solidFill>
          <a:ln w="9525">
            <a:noFill/>
            <a:miter lim="800000"/>
            <a:headEnd/>
            <a:tailEnd/>
          </a:ln>
          <a:effectLst>
            <a:prstShdw prst="shdw17" dist="17961" dir="2700000">
              <a:srgbClr val="990000"/>
            </a:prstShdw>
          </a:effectLst>
        </p:spPr>
        <p:txBody>
          <a:bodyPr rot="10800000" wrap="none" anchor="ctr"/>
          <a:lstStyle/>
          <a:p>
            <a:pPr algn="ctr"/>
            <a:endParaRPr lang="en-US">
              <a:solidFill>
                <a:srgbClr val="FF0000"/>
              </a:solidFill>
            </a:endParaRPr>
          </a:p>
        </p:txBody>
      </p:sp>
      <p:sp>
        <p:nvSpPr>
          <p:cNvPr id="107532" name="Text Box 13"/>
          <p:cNvSpPr txBox="1">
            <a:spLocks noChangeArrowheads="1"/>
          </p:cNvSpPr>
          <p:nvPr/>
        </p:nvSpPr>
        <p:spPr bwMode="auto">
          <a:xfrm>
            <a:off x="7389813" y="3048000"/>
            <a:ext cx="1622425" cy="646113"/>
          </a:xfrm>
          <a:prstGeom prst="rect">
            <a:avLst/>
          </a:prstGeom>
          <a:noFill/>
          <a:ln w="12700">
            <a:solidFill>
              <a:schemeClr val="tx1"/>
            </a:solidFill>
            <a:miter lim="800000"/>
            <a:headEnd/>
            <a:tailEnd/>
          </a:ln>
          <a:effectLst>
            <a:prstShdw prst="shdw17" dist="17961" dir="2700000">
              <a:srgbClr val="000000"/>
            </a:prstShdw>
          </a:effectLst>
        </p:spPr>
        <p:txBody>
          <a:bodyPr wrap="none">
            <a:spAutoFit/>
          </a:bodyPr>
          <a:lstStyle/>
          <a:p>
            <a:pPr algn="ctr"/>
            <a:r>
              <a:rPr lang="en-US" b="1">
                <a:solidFill>
                  <a:srgbClr val="FF0000"/>
                </a:solidFill>
              </a:rPr>
              <a:t>+5% CAB</a:t>
            </a:r>
          </a:p>
          <a:p>
            <a:pPr algn="ctr"/>
            <a:r>
              <a:rPr lang="en-US" b="1">
                <a:solidFill>
                  <a:srgbClr val="FF0000"/>
                </a:solidFill>
              </a:rPr>
              <a:t>$28 Frontline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ubtitle 1"/>
          <p:cNvSpPr>
            <a:spLocks noChangeArrowheads="1"/>
          </p:cNvSpPr>
          <p:nvPr/>
        </p:nvSpPr>
        <p:spPr bwMode="auto">
          <a:xfrm>
            <a:off x="76200" y="762000"/>
            <a:ext cx="8534400" cy="1828800"/>
          </a:xfrm>
          <a:prstGeom prst="rect">
            <a:avLst/>
          </a:prstGeom>
          <a:noFill/>
          <a:ln w="9525">
            <a:noFill/>
            <a:miter lim="800000"/>
            <a:headEnd/>
            <a:tailEnd/>
          </a:ln>
        </p:spPr>
        <p:txBody>
          <a:bodyPr lIns="0" tIns="0" rIns="0" bIns="0"/>
          <a:lstStyle/>
          <a:p>
            <a:pPr marL="730250">
              <a:lnSpc>
                <a:spcPct val="90000"/>
              </a:lnSpc>
            </a:pPr>
            <a:endParaRPr lang="en-US" sz="2400" b="1" i="1">
              <a:solidFill>
                <a:schemeClr val="bg1"/>
              </a:solidFill>
              <a:ea typeface="MS PGothic" pitchFamily="34" charset="-128"/>
            </a:endParaRPr>
          </a:p>
        </p:txBody>
      </p:sp>
      <p:sp>
        <p:nvSpPr>
          <p:cNvPr id="108546" name="TextBox 2"/>
          <p:cNvSpPr txBox="1">
            <a:spLocks noChangeArrowheads="1"/>
          </p:cNvSpPr>
          <p:nvPr/>
        </p:nvSpPr>
        <p:spPr bwMode="auto">
          <a:xfrm rot="10800000" flipV="1">
            <a:off x="457200" y="2093913"/>
            <a:ext cx="8305800" cy="1568450"/>
          </a:xfrm>
          <a:prstGeom prst="rect">
            <a:avLst/>
          </a:prstGeom>
          <a:noFill/>
          <a:ln w="9525">
            <a:noFill/>
            <a:miter lim="800000"/>
            <a:headEnd/>
            <a:tailEnd/>
          </a:ln>
        </p:spPr>
        <p:txBody>
          <a:bodyPr>
            <a:spAutoFit/>
          </a:bodyPr>
          <a:lstStyle/>
          <a:p>
            <a:pPr algn="ctr"/>
            <a:r>
              <a:rPr lang="en-US" sz="3200">
                <a:ea typeface="MS PGothic" pitchFamily="34" charset="-128"/>
              </a:rPr>
              <a:t>Income After Qualifying</a:t>
            </a:r>
          </a:p>
          <a:p>
            <a:pPr algn="ctr"/>
            <a:r>
              <a:rPr lang="en-US" sz="3200">
                <a:ea typeface="MS PGothic" pitchFamily="34" charset="-128"/>
              </a:rPr>
              <a:t> </a:t>
            </a:r>
          </a:p>
          <a:p>
            <a:pPr algn="ctr"/>
            <a:r>
              <a:rPr lang="en-US" sz="3200">
                <a:ea typeface="MS PGothic" pitchFamily="34" charset="-128"/>
              </a:rPr>
              <a:t>as National Director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idx="4294967295"/>
          </p:nvPr>
        </p:nvSpPr>
        <p:spPr>
          <a:xfrm>
            <a:off x="1752600" y="76200"/>
            <a:ext cx="6629400" cy="609600"/>
          </a:xfrm>
        </p:spPr>
        <p:txBody>
          <a:bodyPr lIns="0" tIns="0" rIns="0" bIns="0" anchor="t"/>
          <a:lstStyle/>
          <a:p>
            <a:r>
              <a:rPr lang="en-US" smtClean="0">
                <a:solidFill>
                  <a:schemeClr val="tx2"/>
                </a:solidFill>
                <a:cs typeface="Times New Roman" pitchFamily="18" charset="0"/>
              </a:rPr>
              <a:t>ND Income (Get 1)</a:t>
            </a:r>
          </a:p>
        </p:txBody>
      </p:sp>
      <p:sp>
        <p:nvSpPr>
          <p:cNvPr id="110594" name="Text Box 12"/>
          <p:cNvSpPr txBox="1">
            <a:spLocks noChangeArrowheads="1"/>
          </p:cNvSpPr>
          <p:nvPr/>
        </p:nvSpPr>
        <p:spPr bwMode="auto">
          <a:xfrm>
            <a:off x="152400" y="1524000"/>
            <a:ext cx="8991600" cy="4848225"/>
          </a:xfrm>
          <a:prstGeom prst="rect">
            <a:avLst/>
          </a:prstGeom>
          <a:noFill/>
          <a:ln w="9525">
            <a:noFill/>
            <a:miter lim="800000"/>
            <a:headEnd/>
            <a:tailEnd/>
          </a:ln>
        </p:spPr>
        <p:txBody>
          <a:bodyPr lIns="0" tIns="0" rIns="0" bIns="0">
            <a:spAutoFit/>
          </a:bodyPr>
          <a:lstStyle/>
          <a:p>
            <a:pPr eaLnBrk="0" hangingPunct="0">
              <a:lnSpc>
                <a:spcPct val="90000"/>
              </a:lnSpc>
            </a:pPr>
            <a:r>
              <a:rPr lang="en-US" sz="2400" b="1" i="1">
                <a:ea typeface="MS PGothic" pitchFamily="34" charset="-128"/>
              </a:rPr>
              <a:t>     </a:t>
            </a:r>
            <a:r>
              <a:rPr lang="en-US" sz="2400" b="1" u="sng">
                <a:ea typeface="MS PGothic" pitchFamily="34" charset="-128"/>
              </a:rPr>
              <a:t>$30 Bonus Average on all Get 1 Sales in your ND Team</a:t>
            </a:r>
          </a:p>
          <a:p>
            <a:pPr eaLnBrk="0" hangingPunct="0">
              <a:lnSpc>
                <a:spcPct val="90000"/>
              </a:lnSpc>
            </a:pPr>
            <a:r>
              <a:rPr lang="en-US" sz="2400" b="1" u="sng">
                <a:ea typeface="MS PGothic" pitchFamily="34" charset="-128"/>
              </a:rPr>
              <a:t>                             </a:t>
            </a:r>
          </a:p>
          <a:p>
            <a:pPr eaLnBrk="0" hangingPunct="0">
              <a:lnSpc>
                <a:spcPct val="90000"/>
              </a:lnSpc>
            </a:pPr>
            <a:r>
              <a:rPr lang="en-US" sz="2400" b="1" i="1">
                <a:ea typeface="MS PGothic" pitchFamily="34" charset="-128"/>
              </a:rPr>
              <a:t> </a:t>
            </a:r>
          </a:p>
          <a:p>
            <a:pPr eaLnBrk="0" hangingPunct="0">
              <a:lnSpc>
                <a:spcPct val="90000"/>
              </a:lnSpc>
            </a:pPr>
            <a:r>
              <a:rPr lang="en-US" sz="2400" b="1" i="1">
                <a:ea typeface="MS PGothic" pitchFamily="34" charset="-128"/>
              </a:rPr>
              <a:t>        </a:t>
            </a:r>
            <a:r>
              <a:rPr lang="en-US" sz="2400">
                <a:ea typeface="MS PGothic" pitchFamily="34" charset="-128"/>
              </a:rPr>
              <a:t>If you have 120 AEs, each AE goes making 1 Get 1 Sale </a:t>
            </a:r>
          </a:p>
          <a:p>
            <a:pPr eaLnBrk="0" hangingPunct="0">
              <a:lnSpc>
                <a:spcPct val="90000"/>
              </a:lnSpc>
            </a:pPr>
            <a:r>
              <a:rPr lang="en-US" sz="2400">
                <a:ea typeface="MS PGothic" pitchFamily="34" charset="-128"/>
              </a:rPr>
              <a:t>        per week, or 4 per month:</a:t>
            </a:r>
          </a:p>
          <a:p>
            <a:pPr eaLnBrk="0" hangingPunct="0">
              <a:lnSpc>
                <a:spcPct val="90000"/>
              </a:lnSpc>
            </a:pPr>
            <a:r>
              <a:rPr lang="en-US" sz="2400">
                <a:ea typeface="MS PGothic" pitchFamily="34" charset="-128"/>
              </a:rPr>
              <a:t>   </a:t>
            </a:r>
          </a:p>
          <a:p>
            <a:pPr eaLnBrk="0" hangingPunct="0">
              <a:lnSpc>
                <a:spcPct val="90000"/>
              </a:lnSpc>
            </a:pPr>
            <a:r>
              <a:rPr lang="en-US" sz="2400">
                <a:ea typeface="MS PGothic" pitchFamily="34" charset="-128"/>
              </a:rPr>
              <a:t>                            120 x 4 = 480 Team Sales </a:t>
            </a:r>
          </a:p>
          <a:p>
            <a:pPr eaLnBrk="0" hangingPunct="0">
              <a:lnSpc>
                <a:spcPct val="90000"/>
              </a:lnSpc>
            </a:pPr>
            <a:r>
              <a:rPr lang="en-US" sz="2400">
                <a:ea typeface="MS PGothic" pitchFamily="34" charset="-128"/>
              </a:rPr>
              <a:t> </a:t>
            </a:r>
          </a:p>
          <a:p>
            <a:pPr eaLnBrk="0" hangingPunct="0">
              <a:lnSpc>
                <a:spcPct val="90000"/>
              </a:lnSpc>
            </a:pPr>
            <a:r>
              <a:rPr lang="en-US" sz="2400">
                <a:ea typeface="MS PGothic" pitchFamily="34" charset="-128"/>
              </a:rPr>
              <a:t>                            480 x $30 = $14,400       </a:t>
            </a:r>
          </a:p>
          <a:p>
            <a:pPr eaLnBrk="0" hangingPunct="0">
              <a:lnSpc>
                <a:spcPct val="90000"/>
              </a:lnSpc>
            </a:pPr>
            <a:endParaRPr lang="en-US" sz="2000" b="1" i="1" u="sng">
              <a:ea typeface="MS PGothic" pitchFamily="34" charset="-128"/>
            </a:endParaRPr>
          </a:p>
          <a:p>
            <a:pPr eaLnBrk="0" hangingPunct="0">
              <a:lnSpc>
                <a:spcPct val="90000"/>
              </a:lnSpc>
            </a:pPr>
            <a:r>
              <a:rPr lang="en-US" b="1" i="1">
                <a:solidFill>
                  <a:srgbClr val="006600"/>
                </a:solidFill>
              </a:rPr>
              <a:t>                  </a:t>
            </a:r>
          </a:p>
          <a:p>
            <a:pPr eaLnBrk="0" hangingPunct="0">
              <a:lnSpc>
                <a:spcPct val="90000"/>
              </a:lnSpc>
            </a:pPr>
            <a:r>
              <a:rPr lang="en-US" sz="2400" b="1" i="1">
                <a:solidFill>
                  <a:srgbClr val="006600"/>
                </a:solidFill>
                <a:ea typeface="MS PGothic" pitchFamily="34" charset="-128"/>
              </a:rPr>
              <a:t>	</a:t>
            </a:r>
            <a:endParaRPr lang="en-US" sz="2400" b="1" i="1">
              <a:ea typeface="MS PGothic" pitchFamily="34" charset="-128"/>
            </a:endParaRPr>
          </a:p>
          <a:p>
            <a:pPr eaLnBrk="0" hangingPunct="0">
              <a:lnSpc>
                <a:spcPct val="90000"/>
              </a:lnSpc>
            </a:pPr>
            <a:r>
              <a:rPr lang="en-US" sz="2400" b="1" i="1">
                <a:ea typeface="MS PGothic" pitchFamily="34" charset="-128"/>
              </a:rPr>
              <a:t>  </a:t>
            </a:r>
            <a:r>
              <a:rPr lang="en-US" altLang="en-US" sz="2400" b="1" i="1">
                <a:ea typeface="MS PGothic" pitchFamily="34" charset="-128"/>
              </a:rPr>
              <a:t>   </a:t>
            </a:r>
            <a:r>
              <a:rPr lang="en-US" sz="2400" b="1" i="1">
                <a:ea typeface="MS PGothic" pitchFamily="34" charset="-128"/>
              </a:rPr>
              <a:t>                  </a:t>
            </a:r>
            <a:r>
              <a:rPr lang="en-US" sz="2400" b="1" u="sng">
                <a:solidFill>
                  <a:srgbClr val="009900"/>
                </a:solidFill>
                <a:ea typeface="MS PGothic" pitchFamily="34" charset="-128"/>
              </a:rPr>
              <a:t>Total ND Monthly Income = </a:t>
            </a:r>
            <a:r>
              <a:rPr lang="en-US" altLang="en-US" sz="2400" b="1" u="sng">
                <a:solidFill>
                  <a:srgbClr val="009900"/>
                </a:solidFill>
                <a:ea typeface="MS PGothic" pitchFamily="34" charset="-128"/>
              </a:rPr>
              <a:t>$14,40</a:t>
            </a:r>
            <a:r>
              <a:rPr lang="en-US" sz="2400" b="1" u="sng">
                <a:solidFill>
                  <a:srgbClr val="009900"/>
                </a:solidFill>
                <a:ea typeface="MS PGothic" pitchFamily="34" charset="-128"/>
              </a:rPr>
              <a:t>0</a:t>
            </a:r>
            <a:endParaRPr lang="en-US" sz="2400" b="1" u="sng">
              <a:solidFill>
                <a:schemeClr val="accent2"/>
              </a:solidFill>
              <a:ea typeface="MS PGothic" pitchFamily="34" charset="-128"/>
            </a:endParaRPr>
          </a:p>
          <a:p>
            <a:pPr eaLnBrk="0" hangingPunct="0">
              <a:lnSpc>
                <a:spcPct val="90000"/>
              </a:lnSpc>
            </a:pPr>
            <a:endParaRPr lang="en-US" sz="2400" b="1" i="1">
              <a:ea typeface="MS PGothic" pitchFamily="34" charset="-128"/>
            </a:endParaRPr>
          </a:p>
          <a:p>
            <a:pPr eaLnBrk="0" hangingPunct="0">
              <a:lnSpc>
                <a:spcPct val="90000"/>
              </a:lnSpc>
            </a:pPr>
            <a:endParaRPr lang="en-US" sz="2400" b="1" i="1">
              <a:ea typeface="MS PGothic" pitchFamily="34" charset="-128"/>
            </a:endParaRPr>
          </a:p>
        </p:txBody>
      </p:sp>
      <p:sp>
        <p:nvSpPr>
          <p:cNvPr id="110595" name="Text Box 13"/>
          <p:cNvSpPr txBox="1">
            <a:spLocks noChangeArrowheads="1"/>
          </p:cNvSpPr>
          <p:nvPr/>
        </p:nvSpPr>
        <p:spPr bwMode="auto">
          <a:xfrm>
            <a:off x="1295400" y="1828800"/>
            <a:ext cx="766763" cy="43815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3200" b="1" i="1">
                <a:solidFill>
                  <a:srgbClr val="FFFFFF"/>
                </a:solidFill>
                <a:ea typeface="MS PGothic" pitchFamily="34" charset="-128"/>
              </a:rPr>
              <a:t>You</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a:xfrm>
            <a:off x="1752600" y="76200"/>
            <a:ext cx="7010400" cy="609600"/>
          </a:xfrm>
        </p:spPr>
        <p:txBody>
          <a:bodyPr lIns="0" tIns="0" rIns="0" bIns="0" anchor="t"/>
          <a:lstStyle/>
          <a:p>
            <a:r>
              <a:rPr lang="en-US" smtClean="0">
                <a:solidFill>
                  <a:schemeClr val="tx2"/>
                </a:solidFill>
                <a:cs typeface="Times New Roman" pitchFamily="18" charset="0"/>
              </a:rPr>
              <a:t>ND Income (Get 2)</a:t>
            </a:r>
          </a:p>
        </p:txBody>
      </p:sp>
      <p:sp>
        <p:nvSpPr>
          <p:cNvPr id="111618" name="Text Box 12"/>
          <p:cNvSpPr txBox="1">
            <a:spLocks noChangeArrowheads="1"/>
          </p:cNvSpPr>
          <p:nvPr/>
        </p:nvSpPr>
        <p:spPr bwMode="auto">
          <a:xfrm>
            <a:off x="152400" y="1524000"/>
            <a:ext cx="8991600" cy="4819650"/>
          </a:xfrm>
          <a:prstGeom prst="rect">
            <a:avLst/>
          </a:prstGeom>
          <a:noFill/>
          <a:ln w="9525">
            <a:noFill/>
            <a:miter lim="800000"/>
            <a:headEnd/>
            <a:tailEnd/>
          </a:ln>
        </p:spPr>
        <p:txBody>
          <a:bodyPr lIns="0" tIns="0" rIns="0" bIns="0">
            <a:spAutoFit/>
          </a:bodyPr>
          <a:lstStyle/>
          <a:p>
            <a:pPr eaLnBrk="0" hangingPunct="0">
              <a:lnSpc>
                <a:spcPct val="90000"/>
              </a:lnSpc>
            </a:pPr>
            <a:r>
              <a:rPr lang="en-US" sz="2400" b="1" i="1">
                <a:ea typeface="MS PGothic" pitchFamily="34" charset="-128"/>
              </a:rPr>
              <a:t>      </a:t>
            </a:r>
            <a:r>
              <a:rPr lang="en-US" sz="2400" b="1" u="sng">
                <a:ea typeface="MS PGothic" pitchFamily="34" charset="-128"/>
              </a:rPr>
              <a:t>$40 Bonus Average on all Get 2 Sales in your ND Team</a:t>
            </a:r>
          </a:p>
          <a:p>
            <a:pPr eaLnBrk="0" hangingPunct="0">
              <a:lnSpc>
                <a:spcPct val="90000"/>
              </a:lnSpc>
            </a:pPr>
            <a:r>
              <a:rPr lang="en-US" sz="2400" b="1" u="sng">
                <a:ea typeface="MS PGothic" pitchFamily="34" charset="-128"/>
              </a:rPr>
              <a:t>                             </a:t>
            </a:r>
          </a:p>
          <a:p>
            <a:pPr eaLnBrk="0" hangingPunct="0">
              <a:lnSpc>
                <a:spcPct val="90000"/>
              </a:lnSpc>
            </a:pPr>
            <a:endParaRPr lang="en-US" sz="2400" b="1" i="1">
              <a:ea typeface="MS PGothic" pitchFamily="34" charset="-128"/>
            </a:endParaRPr>
          </a:p>
          <a:p>
            <a:pPr eaLnBrk="0" hangingPunct="0">
              <a:lnSpc>
                <a:spcPct val="90000"/>
              </a:lnSpc>
            </a:pPr>
            <a:r>
              <a:rPr lang="en-US" sz="2400">
                <a:ea typeface="MS PGothic" pitchFamily="34" charset="-128"/>
              </a:rPr>
              <a:t>       </a:t>
            </a:r>
            <a:r>
              <a:rPr lang="en-US" altLang="en-US" sz="2400">
                <a:ea typeface="MS PGothic" pitchFamily="34" charset="-128"/>
              </a:rPr>
              <a:t> </a:t>
            </a:r>
            <a:r>
              <a:rPr lang="en-US" sz="2400" b="1" i="1">
                <a:ea typeface="MS PGothic" pitchFamily="34" charset="-128"/>
              </a:rPr>
              <a:t> </a:t>
            </a:r>
            <a:r>
              <a:rPr lang="en-US" sz="2400">
                <a:ea typeface="MS PGothic" pitchFamily="34" charset="-128"/>
              </a:rPr>
              <a:t>If you have 120 AEs, each AE goes making 1 Get 2 Sale </a:t>
            </a:r>
          </a:p>
          <a:p>
            <a:pPr eaLnBrk="0" hangingPunct="0">
              <a:lnSpc>
                <a:spcPct val="90000"/>
              </a:lnSpc>
            </a:pPr>
            <a:r>
              <a:rPr lang="en-US" sz="2400">
                <a:ea typeface="MS PGothic" pitchFamily="34" charset="-128"/>
              </a:rPr>
              <a:t>         per week, or 4 per month:                              </a:t>
            </a:r>
          </a:p>
          <a:p>
            <a:pPr eaLnBrk="0" hangingPunct="0">
              <a:lnSpc>
                <a:spcPct val="90000"/>
              </a:lnSpc>
            </a:pPr>
            <a:endParaRPr lang="en-US" sz="2400">
              <a:ea typeface="MS PGothic" pitchFamily="34" charset="-128"/>
            </a:endParaRPr>
          </a:p>
          <a:p>
            <a:pPr eaLnBrk="0" hangingPunct="0">
              <a:lnSpc>
                <a:spcPct val="90000"/>
              </a:lnSpc>
            </a:pPr>
            <a:r>
              <a:rPr lang="en-US" sz="2400">
                <a:ea typeface="MS PGothic" pitchFamily="34" charset="-128"/>
              </a:rPr>
              <a:t>                            120 x 4 = 480 Team Sales  </a:t>
            </a:r>
          </a:p>
          <a:p>
            <a:pPr eaLnBrk="0" hangingPunct="0">
              <a:lnSpc>
                <a:spcPct val="90000"/>
              </a:lnSpc>
            </a:pPr>
            <a:endParaRPr lang="en-US" sz="2400">
              <a:ea typeface="MS PGothic" pitchFamily="34" charset="-128"/>
            </a:endParaRPr>
          </a:p>
          <a:p>
            <a:pPr eaLnBrk="0" hangingPunct="0">
              <a:lnSpc>
                <a:spcPct val="90000"/>
              </a:lnSpc>
            </a:pPr>
            <a:r>
              <a:rPr lang="en-US" sz="2400">
                <a:ea typeface="MS PGothic" pitchFamily="34" charset="-128"/>
              </a:rPr>
              <a:t>                            480 x $40 = $19,200</a:t>
            </a:r>
            <a:r>
              <a:rPr lang="en-US" sz="2000" b="1" i="1">
                <a:ea typeface="MS PGothic" pitchFamily="34" charset="-128"/>
              </a:rPr>
              <a:t>       </a:t>
            </a:r>
            <a:endParaRPr lang="en-US" sz="2000" b="1" i="1" u="sng">
              <a:ea typeface="MS PGothic" pitchFamily="34" charset="-128"/>
            </a:endParaRPr>
          </a:p>
          <a:p>
            <a:pPr eaLnBrk="0" hangingPunct="0">
              <a:lnSpc>
                <a:spcPct val="90000"/>
              </a:lnSpc>
            </a:pPr>
            <a:endParaRPr lang="en-US" b="1" i="1" u="sng">
              <a:solidFill>
                <a:schemeClr val="accent2"/>
              </a:solidFill>
            </a:endParaRPr>
          </a:p>
          <a:p>
            <a:pPr eaLnBrk="0" hangingPunct="0">
              <a:lnSpc>
                <a:spcPct val="90000"/>
              </a:lnSpc>
            </a:pPr>
            <a:r>
              <a:rPr lang="en-US" b="1" i="1">
                <a:solidFill>
                  <a:srgbClr val="006600"/>
                </a:solidFill>
              </a:rPr>
              <a:t>                  </a:t>
            </a:r>
            <a:endParaRPr lang="en-US" b="1">
              <a:solidFill>
                <a:srgbClr val="006600"/>
              </a:solidFill>
            </a:endParaRPr>
          </a:p>
          <a:p>
            <a:pPr eaLnBrk="0" hangingPunct="0">
              <a:lnSpc>
                <a:spcPct val="90000"/>
              </a:lnSpc>
            </a:pPr>
            <a:r>
              <a:rPr lang="en-US" sz="2400" b="1">
                <a:solidFill>
                  <a:srgbClr val="006600"/>
                </a:solidFill>
                <a:ea typeface="MS PGothic" pitchFamily="34" charset="-128"/>
              </a:rPr>
              <a:t>	</a:t>
            </a:r>
            <a:endParaRPr lang="en-US" sz="2400" b="1">
              <a:ea typeface="MS PGothic" pitchFamily="34" charset="-128"/>
            </a:endParaRPr>
          </a:p>
          <a:p>
            <a:pPr eaLnBrk="0" hangingPunct="0">
              <a:lnSpc>
                <a:spcPct val="90000"/>
              </a:lnSpc>
            </a:pPr>
            <a:r>
              <a:rPr lang="en-US" sz="2400" b="1" i="1">
                <a:ea typeface="MS PGothic" pitchFamily="34" charset="-128"/>
              </a:rPr>
              <a:t>  </a:t>
            </a:r>
            <a:r>
              <a:rPr lang="en-US" altLang="en-US" sz="2400" b="1" i="1">
                <a:ea typeface="MS PGothic" pitchFamily="34" charset="-128"/>
              </a:rPr>
              <a:t>   </a:t>
            </a:r>
            <a:r>
              <a:rPr lang="en-US" sz="2400" b="1" i="1">
                <a:ea typeface="MS PGothic" pitchFamily="34" charset="-128"/>
              </a:rPr>
              <a:t>                  </a:t>
            </a:r>
            <a:r>
              <a:rPr lang="en-US" sz="2400" b="1" u="sng">
                <a:solidFill>
                  <a:srgbClr val="009900"/>
                </a:solidFill>
                <a:ea typeface="MS PGothic" pitchFamily="34" charset="-128"/>
              </a:rPr>
              <a:t>Total ND Monthly Income = </a:t>
            </a:r>
            <a:r>
              <a:rPr lang="en-US" altLang="en-US" sz="2400" b="1" u="sng">
                <a:solidFill>
                  <a:srgbClr val="009900"/>
                </a:solidFill>
                <a:ea typeface="MS PGothic" pitchFamily="34" charset="-128"/>
              </a:rPr>
              <a:t>$19,20</a:t>
            </a:r>
            <a:r>
              <a:rPr lang="en-US" sz="2400" b="1" u="sng">
                <a:solidFill>
                  <a:srgbClr val="009900"/>
                </a:solidFill>
                <a:ea typeface="MS PGothic" pitchFamily="34" charset="-128"/>
              </a:rPr>
              <a:t>0</a:t>
            </a:r>
            <a:endParaRPr lang="en-US" sz="2400" b="1" u="sng">
              <a:solidFill>
                <a:schemeClr val="accent2"/>
              </a:solidFill>
              <a:ea typeface="MS PGothic" pitchFamily="34" charset="-128"/>
            </a:endParaRPr>
          </a:p>
          <a:p>
            <a:pPr eaLnBrk="0" hangingPunct="0">
              <a:lnSpc>
                <a:spcPct val="90000"/>
              </a:lnSpc>
            </a:pPr>
            <a:endParaRPr lang="en-US" sz="2400" b="1" i="1">
              <a:ea typeface="MS PGothic" pitchFamily="34" charset="-128"/>
            </a:endParaRPr>
          </a:p>
          <a:p>
            <a:pPr eaLnBrk="0" hangingPunct="0">
              <a:lnSpc>
                <a:spcPct val="90000"/>
              </a:lnSpc>
            </a:pPr>
            <a:endParaRPr lang="en-US" sz="2400" b="1" i="1">
              <a:ea typeface="MS PGothic" pitchFamily="34" charset="-128"/>
            </a:endParaRPr>
          </a:p>
        </p:txBody>
      </p:sp>
      <p:sp>
        <p:nvSpPr>
          <p:cNvPr id="111619" name="Text Box 13"/>
          <p:cNvSpPr txBox="1">
            <a:spLocks noChangeArrowheads="1"/>
          </p:cNvSpPr>
          <p:nvPr/>
        </p:nvSpPr>
        <p:spPr bwMode="auto">
          <a:xfrm>
            <a:off x="1295400" y="1828800"/>
            <a:ext cx="766763" cy="43815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3200" b="1" i="1">
                <a:solidFill>
                  <a:srgbClr val="FFFFFF"/>
                </a:solidFill>
                <a:ea typeface="MS PGothic" pitchFamily="34" charset="-128"/>
              </a:rPr>
              <a:t>You</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idx="4294967295"/>
          </p:nvPr>
        </p:nvSpPr>
        <p:spPr>
          <a:xfrm>
            <a:off x="1447800" y="76200"/>
            <a:ext cx="7315200" cy="609600"/>
          </a:xfrm>
        </p:spPr>
        <p:txBody>
          <a:bodyPr lIns="0" tIns="0" rIns="0" bIns="0" anchor="t"/>
          <a:lstStyle/>
          <a:p>
            <a:r>
              <a:rPr lang="en-US" smtClean="0">
                <a:solidFill>
                  <a:schemeClr val="tx2"/>
                </a:solidFill>
                <a:cs typeface="Times New Roman" pitchFamily="18" charset="0"/>
              </a:rPr>
              <a:t>ND Income (Get 3)</a:t>
            </a:r>
          </a:p>
        </p:txBody>
      </p:sp>
      <p:sp>
        <p:nvSpPr>
          <p:cNvPr id="112642" name="Text Box 12"/>
          <p:cNvSpPr txBox="1">
            <a:spLocks noChangeArrowheads="1"/>
          </p:cNvSpPr>
          <p:nvPr/>
        </p:nvSpPr>
        <p:spPr bwMode="auto">
          <a:xfrm>
            <a:off x="152400" y="1524000"/>
            <a:ext cx="8991600" cy="4819650"/>
          </a:xfrm>
          <a:prstGeom prst="rect">
            <a:avLst/>
          </a:prstGeom>
          <a:noFill/>
          <a:ln w="9525">
            <a:noFill/>
            <a:miter lim="800000"/>
            <a:headEnd/>
            <a:tailEnd/>
          </a:ln>
        </p:spPr>
        <p:txBody>
          <a:bodyPr lIns="0" tIns="0" rIns="0" bIns="0">
            <a:spAutoFit/>
          </a:bodyPr>
          <a:lstStyle/>
          <a:p>
            <a:pPr eaLnBrk="0" hangingPunct="0">
              <a:lnSpc>
                <a:spcPct val="90000"/>
              </a:lnSpc>
            </a:pPr>
            <a:r>
              <a:rPr lang="en-US" sz="2400" b="1" i="1">
                <a:ea typeface="MS PGothic" pitchFamily="34" charset="-128"/>
              </a:rPr>
              <a:t>      </a:t>
            </a:r>
            <a:r>
              <a:rPr lang="en-US" sz="2400" b="1" u="sng">
                <a:ea typeface="MS PGothic" pitchFamily="34" charset="-128"/>
              </a:rPr>
              <a:t>$50 Bonus Average on all Get 3 Sales in your ND Team</a:t>
            </a:r>
          </a:p>
          <a:p>
            <a:pPr eaLnBrk="0" hangingPunct="0">
              <a:lnSpc>
                <a:spcPct val="90000"/>
              </a:lnSpc>
            </a:pPr>
            <a:r>
              <a:rPr lang="en-US" sz="2400" b="1" u="sng">
                <a:ea typeface="MS PGothic" pitchFamily="34" charset="-128"/>
              </a:rPr>
              <a:t>                             </a:t>
            </a:r>
          </a:p>
          <a:p>
            <a:pPr eaLnBrk="0" hangingPunct="0">
              <a:lnSpc>
                <a:spcPct val="90000"/>
              </a:lnSpc>
            </a:pPr>
            <a:endParaRPr lang="en-US" sz="2400" b="1" i="1">
              <a:ea typeface="MS PGothic" pitchFamily="34" charset="-128"/>
            </a:endParaRPr>
          </a:p>
          <a:p>
            <a:pPr eaLnBrk="0" hangingPunct="0">
              <a:lnSpc>
                <a:spcPct val="90000"/>
              </a:lnSpc>
            </a:pPr>
            <a:r>
              <a:rPr lang="en-US" sz="2400">
                <a:ea typeface="MS PGothic" pitchFamily="34" charset="-128"/>
              </a:rPr>
              <a:t>       </a:t>
            </a:r>
            <a:r>
              <a:rPr lang="en-US" altLang="en-US" sz="2400">
                <a:ea typeface="MS PGothic" pitchFamily="34" charset="-128"/>
              </a:rPr>
              <a:t> </a:t>
            </a:r>
            <a:r>
              <a:rPr lang="en-US" sz="2400">
                <a:ea typeface="MS PGothic" pitchFamily="34" charset="-128"/>
              </a:rPr>
              <a:t> If you have 120 AEs, each AE goes making 1 Get 3 Sale </a:t>
            </a:r>
          </a:p>
          <a:p>
            <a:pPr eaLnBrk="0" hangingPunct="0">
              <a:lnSpc>
                <a:spcPct val="90000"/>
              </a:lnSpc>
            </a:pPr>
            <a:r>
              <a:rPr lang="en-US" sz="2400">
                <a:ea typeface="MS PGothic" pitchFamily="34" charset="-128"/>
              </a:rPr>
              <a:t>         per week, or 4 per month:                              </a:t>
            </a:r>
          </a:p>
          <a:p>
            <a:pPr eaLnBrk="0" hangingPunct="0">
              <a:lnSpc>
                <a:spcPct val="90000"/>
              </a:lnSpc>
            </a:pPr>
            <a:endParaRPr lang="en-US" sz="2400">
              <a:ea typeface="MS PGothic" pitchFamily="34" charset="-128"/>
            </a:endParaRPr>
          </a:p>
          <a:p>
            <a:pPr eaLnBrk="0" hangingPunct="0">
              <a:lnSpc>
                <a:spcPct val="90000"/>
              </a:lnSpc>
            </a:pPr>
            <a:r>
              <a:rPr lang="en-US" sz="2400">
                <a:ea typeface="MS PGothic" pitchFamily="34" charset="-128"/>
              </a:rPr>
              <a:t>                            120 x 4 = 480 Team Sales  </a:t>
            </a:r>
          </a:p>
          <a:p>
            <a:pPr eaLnBrk="0" hangingPunct="0">
              <a:lnSpc>
                <a:spcPct val="90000"/>
              </a:lnSpc>
            </a:pPr>
            <a:endParaRPr lang="en-US" sz="2400">
              <a:ea typeface="MS PGothic" pitchFamily="34" charset="-128"/>
            </a:endParaRPr>
          </a:p>
          <a:p>
            <a:pPr eaLnBrk="0" hangingPunct="0">
              <a:lnSpc>
                <a:spcPct val="90000"/>
              </a:lnSpc>
            </a:pPr>
            <a:r>
              <a:rPr lang="en-US" sz="2400">
                <a:ea typeface="MS PGothic" pitchFamily="34" charset="-128"/>
              </a:rPr>
              <a:t>                            480 x $50 = $24,000</a:t>
            </a:r>
            <a:r>
              <a:rPr lang="en-US" sz="2000" b="1" i="1">
                <a:ea typeface="MS PGothic" pitchFamily="34" charset="-128"/>
              </a:rPr>
              <a:t>       </a:t>
            </a:r>
            <a:endParaRPr lang="en-US" sz="2000" b="1" i="1" u="sng">
              <a:ea typeface="MS PGothic" pitchFamily="34" charset="-128"/>
            </a:endParaRPr>
          </a:p>
          <a:p>
            <a:pPr eaLnBrk="0" hangingPunct="0">
              <a:lnSpc>
                <a:spcPct val="90000"/>
              </a:lnSpc>
            </a:pPr>
            <a:endParaRPr lang="en-US" b="1" i="1" u="sng">
              <a:solidFill>
                <a:schemeClr val="accent2"/>
              </a:solidFill>
            </a:endParaRPr>
          </a:p>
          <a:p>
            <a:pPr eaLnBrk="0" hangingPunct="0">
              <a:lnSpc>
                <a:spcPct val="90000"/>
              </a:lnSpc>
            </a:pPr>
            <a:r>
              <a:rPr lang="en-US" b="1" i="1">
                <a:solidFill>
                  <a:srgbClr val="006600"/>
                </a:solidFill>
              </a:rPr>
              <a:t>                  </a:t>
            </a:r>
          </a:p>
          <a:p>
            <a:pPr eaLnBrk="0" hangingPunct="0">
              <a:lnSpc>
                <a:spcPct val="90000"/>
              </a:lnSpc>
            </a:pPr>
            <a:r>
              <a:rPr lang="en-US" sz="2400" b="1" i="1">
                <a:solidFill>
                  <a:srgbClr val="006600"/>
                </a:solidFill>
                <a:ea typeface="MS PGothic" pitchFamily="34" charset="-128"/>
              </a:rPr>
              <a:t>	</a:t>
            </a:r>
            <a:endParaRPr lang="en-US" sz="2400" b="1" i="1">
              <a:ea typeface="MS PGothic" pitchFamily="34" charset="-128"/>
            </a:endParaRPr>
          </a:p>
          <a:p>
            <a:pPr eaLnBrk="0" hangingPunct="0">
              <a:lnSpc>
                <a:spcPct val="90000"/>
              </a:lnSpc>
            </a:pPr>
            <a:r>
              <a:rPr lang="en-US" sz="2400" b="1" i="1">
                <a:ea typeface="MS PGothic" pitchFamily="34" charset="-128"/>
              </a:rPr>
              <a:t>  </a:t>
            </a:r>
            <a:r>
              <a:rPr lang="en-US" altLang="en-US" sz="2400" b="1" i="1">
                <a:ea typeface="MS PGothic" pitchFamily="34" charset="-128"/>
              </a:rPr>
              <a:t>   </a:t>
            </a:r>
            <a:r>
              <a:rPr lang="en-US" sz="2400" b="1" i="1">
                <a:ea typeface="MS PGothic" pitchFamily="34" charset="-128"/>
              </a:rPr>
              <a:t>                  </a:t>
            </a:r>
            <a:r>
              <a:rPr lang="en-US" sz="2400" b="1" u="sng">
                <a:solidFill>
                  <a:srgbClr val="009900"/>
                </a:solidFill>
                <a:ea typeface="MS PGothic" pitchFamily="34" charset="-128"/>
              </a:rPr>
              <a:t>Total ND Monthly Income = </a:t>
            </a:r>
            <a:r>
              <a:rPr lang="en-US" altLang="en-US" sz="2400" b="1" u="sng">
                <a:solidFill>
                  <a:srgbClr val="009900"/>
                </a:solidFill>
                <a:ea typeface="MS PGothic" pitchFamily="34" charset="-128"/>
              </a:rPr>
              <a:t>$24,00</a:t>
            </a:r>
            <a:r>
              <a:rPr lang="en-US" sz="2400" b="1" u="sng">
                <a:solidFill>
                  <a:srgbClr val="009900"/>
                </a:solidFill>
                <a:ea typeface="MS PGothic" pitchFamily="34" charset="-128"/>
              </a:rPr>
              <a:t>0</a:t>
            </a:r>
            <a:endParaRPr lang="en-US" sz="2400" b="1" u="sng">
              <a:solidFill>
                <a:schemeClr val="accent2"/>
              </a:solidFill>
              <a:ea typeface="MS PGothic" pitchFamily="34" charset="-128"/>
            </a:endParaRPr>
          </a:p>
          <a:p>
            <a:pPr eaLnBrk="0" hangingPunct="0">
              <a:lnSpc>
                <a:spcPct val="90000"/>
              </a:lnSpc>
            </a:pPr>
            <a:endParaRPr lang="en-US" sz="2400" b="1" i="1">
              <a:ea typeface="MS PGothic" pitchFamily="34" charset="-128"/>
            </a:endParaRPr>
          </a:p>
          <a:p>
            <a:pPr eaLnBrk="0" hangingPunct="0">
              <a:lnSpc>
                <a:spcPct val="90000"/>
              </a:lnSpc>
            </a:pPr>
            <a:endParaRPr lang="en-US" sz="2400" b="1" i="1">
              <a:ea typeface="MS PGothic" pitchFamily="34" charset="-128"/>
            </a:endParaRPr>
          </a:p>
        </p:txBody>
      </p:sp>
      <p:sp>
        <p:nvSpPr>
          <p:cNvPr id="112643" name="Text Box 13"/>
          <p:cNvSpPr txBox="1">
            <a:spLocks noChangeArrowheads="1"/>
          </p:cNvSpPr>
          <p:nvPr/>
        </p:nvSpPr>
        <p:spPr bwMode="auto">
          <a:xfrm>
            <a:off x="1295400" y="1828800"/>
            <a:ext cx="766763" cy="43815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3200" b="1" i="1">
                <a:solidFill>
                  <a:srgbClr val="FFFFFF"/>
                </a:solidFill>
                <a:ea typeface="MS PGothic" pitchFamily="34" charset="-128"/>
              </a:rPr>
              <a:t>You</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idx="4294967295"/>
          </p:nvPr>
        </p:nvSpPr>
        <p:spPr>
          <a:xfrm>
            <a:off x="1447800" y="76200"/>
            <a:ext cx="7315200" cy="609600"/>
          </a:xfrm>
        </p:spPr>
        <p:txBody>
          <a:bodyPr lIns="0" tIns="0" rIns="0" bIns="0" anchor="t"/>
          <a:lstStyle/>
          <a:p>
            <a:r>
              <a:rPr lang="en-US" smtClean="0">
                <a:solidFill>
                  <a:schemeClr val="tx2"/>
                </a:solidFill>
                <a:cs typeface="Times New Roman" pitchFamily="18" charset="0"/>
              </a:rPr>
              <a:t>ND Income (</a:t>
            </a:r>
            <a:r>
              <a:rPr lang="en-US" smtClean="0">
                <a:solidFill>
                  <a:srgbClr val="009900"/>
                </a:solidFill>
                <a:cs typeface="Times New Roman" pitchFamily="18" charset="0"/>
              </a:rPr>
              <a:t>$$$Pick 3</a:t>
            </a:r>
            <a:r>
              <a:rPr lang="en-US" smtClean="0">
                <a:solidFill>
                  <a:schemeClr val="tx2"/>
                </a:solidFill>
                <a:cs typeface="Times New Roman" pitchFamily="18" charset="0"/>
              </a:rPr>
              <a:t>)</a:t>
            </a:r>
          </a:p>
        </p:txBody>
      </p:sp>
      <p:sp>
        <p:nvSpPr>
          <p:cNvPr id="113666" name="Text Box 12"/>
          <p:cNvSpPr txBox="1">
            <a:spLocks noChangeArrowheads="1"/>
          </p:cNvSpPr>
          <p:nvPr/>
        </p:nvSpPr>
        <p:spPr bwMode="auto">
          <a:xfrm>
            <a:off x="152400" y="1524000"/>
            <a:ext cx="8991600" cy="4819650"/>
          </a:xfrm>
          <a:prstGeom prst="rect">
            <a:avLst/>
          </a:prstGeom>
          <a:noFill/>
          <a:ln w="9525">
            <a:noFill/>
            <a:miter lim="800000"/>
            <a:headEnd/>
            <a:tailEnd/>
          </a:ln>
        </p:spPr>
        <p:txBody>
          <a:bodyPr lIns="0" tIns="0" rIns="0" bIns="0">
            <a:spAutoFit/>
          </a:bodyPr>
          <a:lstStyle/>
          <a:p>
            <a:pPr eaLnBrk="0" hangingPunct="0">
              <a:lnSpc>
                <a:spcPct val="90000"/>
              </a:lnSpc>
            </a:pPr>
            <a:r>
              <a:rPr lang="en-US" sz="2400" b="1" i="1">
                <a:ea typeface="MS PGothic" pitchFamily="34" charset="-128"/>
              </a:rPr>
              <a:t> </a:t>
            </a:r>
            <a:r>
              <a:rPr lang="en-US" sz="2400" b="1" u="sng">
                <a:ea typeface="MS PGothic" pitchFamily="34" charset="-128"/>
              </a:rPr>
              <a:t>$100 Bonus Average on all </a:t>
            </a:r>
            <a:r>
              <a:rPr lang="en-US" sz="2400" b="1" u="sng">
                <a:solidFill>
                  <a:srgbClr val="009900"/>
                </a:solidFill>
                <a:ea typeface="MS PGothic" pitchFamily="34" charset="-128"/>
              </a:rPr>
              <a:t>$$$Pick 3</a:t>
            </a:r>
            <a:r>
              <a:rPr lang="en-US" sz="2400" b="1" u="sng">
                <a:ea typeface="MS PGothic" pitchFamily="34" charset="-128"/>
              </a:rPr>
              <a:t> Sales in your ND Team</a:t>
            </a:r>
          </a:p>
          <a:p>
            <a:pPr eaLnBrk="0" hangingPunct="0">
              <a:lnSpc>
                <a:spcPct val="90000"/>
              </a:lnSpc>
            </a:pPr>
            <a:r>
              <a:rPr lang="en-US" sz="2400" b="1" u="sng">
                <a:ea typeface="MS PGothic" pitchFamily="34" charset="-128"/>
              </a:rPr>
              <a:t>                             </a:t>
            </a:r>
          </a:p>
          <a:p>
            <a:pPr eaLnBrk="0" hangingPunct="0">
              <a:lnSpc>
                <a:spcPct val="90000"/>
              </a:lnSpc>
            </a:pPr>
            <a:endParaRPr lang="en-US" sz="2400" b="1" i="1">
              <a:ea typeface="MS PGothic" pitchFamily="34" charset="-128"/>
            </a:endParaRPr>
          </a:p>
          <a:p>
            <a:pPr eaLnBrk="0" hangingPunct="0">
              <a:lnSpc>
                <a:spcPct val="90000"/>
              </a:lnSpc>
            </a:pPr>
            <a:r>
              <a:rPr lang="en-US" sz="2400">
                <a:ea typeface="MS PGothic" pitchFamily="34" charset="-128"/>
              </a:rPr>
              <a:t>       </a:t>
            </a:r>
            <a:r>
              <a:rPr lang="en-US" altLang="en-US" sz="2400">
                <a:ea typeface="MS PGothic" pitchFamily="34" charset="-128"/>
              </a:rPr>
              <a:t> </a:t>
            </a:r>
            <a:r>
              <a:rPr lang="en-US" sz="2400">
                <a:ea typeface="MS PGothic" pitchFamily="34" charset="-128"/>
              </a:rPr>
              <a:t> If you have 120 AEs, each AE goes making 1 </a:t>
            </a:r>
            <a:r>
              <a:rPr lang="en-US" sz="2400">
                <a:solidFill>
                  <a:srgbClr val="006600"/>
                </a:solidFill>
                <a:ea typeface="MS PGothic" pitchFamily="34" charset="-128"/>
              </a:rPr>
              <a:t>$$$Pick 3</a:t>
            </a:r>
            <a:r>
              <a:rPr lang="en-US" sz="2400">
                <a:ea typeface="MS PGothic" pitchFamily="34" charset="-128"/>
              </a:rPr>
              <a:t> </a:t>
            </a:r>
          </a:p>
          <a:p>
            <a:pPr eaLnBrk="0" hangingPunct="0">
              <a:lnSpc>
                <a:spcPct val="90000"/>
              </a:lnSpc>
            </a:pPr>
            <a:r>
              <a:rPr lang="en-US" sz="2400">
                <a:ea typeface="MS PGothic" pitchFamily="34" charset="-128"/>
              </a:rPr>
              <a:t>         Sale per week, or 4 per month:                              </a:t>
            </a:r>
          </a:p>
          <a:p>
            <a:pPr eaLnBrk="0" hangingPunct="0">
              <a:lnSpc>
                <a:spcPct val="90000"/>
              </a:lnSpc>
            </a:pPr>
            <a:endParaRPr lang="en-US" sz="2400">
              <a:ea typeface="MS PGothic" pitchFamily="34" charset="-128"/>
            </a:endParaRPr>
          </a:p>
          <a:p>
            <a:pPr eaLnBrk="0" hangingPunct="0">
              <a:lnSpc>
                <a:spcPct val="90000"/>
              </a:lnSpc>
            </a:pPr>
            <a:r>
              <a:rPr lang="en-US" sz="2400">
                <a:ea typeface="MS PGothic" pitchFamily="34" charset="-128"/>
              </a:rPr>
              <a:t>                            120 x 4 = 480 Team Sales  </a:t>
            </a:r>
          </a:p>
          <a:p>
            <a:pPr eaLnBrk="0" hangingPunct="0">
              <a:lnSpc>
                <a:spcPct val="90000"/>
              </a:lnSpc>
            </a:pPr>
            <a:endParaRPr lang="en-US" sz="2400">
              <a:ea typeface="MS PGothic" pitchFamily="34" charset="-128"/>
            </a:endParaRPr>
          </a:p>
          <a:p>
            <a:pPr eaLnBrk="0" hangingPunct="0">
              <a:lnSpc>
                <a:spcPct val="90000"/>
              </a:lnSpc>
            </a:pPr>
            <a:r>
              <a:rPr lang="en-US" sz="2400">
                <a:ea typeface="MS PGothic" pitchFamily="34" charset="-128"/>
              </a:rPr>
              <a:t>                            480 x $100 = $48,000</a:t>
            </a:r>
            <a:r>
              <a:rPr lang="en-US" sz="2000" b="1" i="1">
                <a:ea typeface="MS PGothic" pitchFamily="34" charset="-128"/>
              </a:rPr>
              <a:t>       </a:t>
            </a:r>
            <a:endParaRPr lang="en-US" sz="2000" b="1" i="1" u="sng">
              <a:ea typeface="MS PGothic" pitchFamily="34" charset="-128"/>
            </a:endParaRPr>
          </a:p>
          <a:p>
            <a:pPr eaLnBrk="0" hangingPunct="0">
              <a:lnSpc>
                <a:spcPct val="90000"/>
              </a:lnSpc>
            </a:pPr>
            <a:endParaRPr lang="en-US" b="1" i="1" u="sng">
              <a:solidFill>
                <a:schemeClr val="accent2"/>
              </a:solidFill>
            </a:endParaRPr>
          </a:p>
          <a:p>
            <a:pPr eaLnBrk="0" hangingPunct="0">
              <a:lnSpc>
                <a:spcPct val="90000"/>
              </a:lnSpc>
            </a:pPr>
            <a:r>
              <a:rPr lang="en-US" b="1" i="1">
                <a:solidFill>
                  <a:srgbClr val="006600"/>
                </a:solidFill>
              </a:rPr>
              <a:t>                  </a:t>
            </a:r>
          </a:p>
          <a:p>
            <a:pPr eaLnBrk="0" hangingPunct="0">
              <a:lnSpc>
                <a:spcPct val="90000"/>
              </a:lnSpc>
            </a:pPr>
            <a:r>
              <a:rPr lang="en-US" sz="2400" b="1" i="1">
                <a:solidFill>
                  <a:srgbClr val="006600"/>
                </a:solidFill>
                <a:ea typeface="MS PGothic" pitchFamily="34" charset="-128"/>
              </a:rPr>
              <a:t>	</a:t>
            </a:r>
            <a:endParaRPr lang="en-US" sz="2400" b="1" i="1">
              <a:ea typeface="MS PGothic" pitchFamily="34" charset="-128"/>
            </a:endParaRPr>
          </a:p>
          <a:p>
            <a:pPr eaLnBrk="0" hangingPunct="0">
              <a:lnSpc>
                <a:spcPct val="90000"/>
              </a:lnSpc>
            </a:pPr>
            <a:r>
              <a:rPr lang="en-US" sz="2400" b="1" i="1">
                <a:ea typeface="MS PGothic" pitchFamily="34" charset="-128"/>
              </a:rPr>
              <a:t>  </a:t>
            </a:r>
            <a:r>
              <a:rPr lang="en-US" altLang="en-US" sz="2400" b="1" i="1">
                <a:ea typeface="MS PGothic" pitchFamily="34" charset="-128"/>
              </a:rPr>
              <a:t>   </a:t>
            </a:r>
            <a:r>
              <a:rPr lang="en-US" sz="2400" b="1" i="1">
                <a:ea typeface="MS PGothic" pitchFamily="34" charset="-128"/>
              </a:rPr>
              <a:t>                  </a:t>
            </a:r>
            <a:r>
              <a:rPr lang="en-US" sz="2400" b="1" u="sng">
                <a:solidFill>
                  <a:srgbClr val="009900"/>
                </a:solidFill>
                <a:ea typeface="MS PGothic" pitchFamily="34" charset="-128"/>
              </a:rPr>
              <a:t>Total ND Monthly Income = </a:t>
            </a:r>
            <a:r>
              <a:rPr lang="en-US" altLang="en-US" sz="2400" b="1" u="sng">
                <a:solidFill>
                  <a:srgbClr val="009900"/>
                </a:solidFill>
                <a:ea typeface="MS PGothic" pitchFamily="34" charset="-128"/>
              </a:rPr>
              <a:t>$48,00</a:t>
            </a:r>
            <a:r>
              <a:rPr lang="en-US" sz="2400" b="1" u="sng">
                <a:solidFill>
                  <a:srgbClr val="009900"/>
                </a:solidFill>
                <a:ea typeface="MS PGothic" pitchFamily="34" charset="-128"/>
              </a:rPr>
              <a:t>0</a:t>
            </a:r>
            <a:endParaRPr lang="en-US" sz="2400" b="1" u="sng">
              <a:solidFill>
                <a:schemeClr val="accent2"/>
              </a:solidFill>
              <a:ea typeface="MS PGothic" pitchFamily="34" charset="-128"/>
            </a:endParaRPr>
          </a:p>
          <a:p>
            <a:pPr eaLnBrk="0" hangingPunct="0">
              <a:lnSpc>
                <a:spcPct val="90000"/>
              </a:lnSpc>
            </a:pPr>
            <a:endParaRPr lang="en-US" sz="2400" b="1" i="1">
              <a:ea typeface="MS PGothic" pitchFamily="34" charset="-128"/>
            </a:endParaRPr>
          </a:p>
          <a:p>
            <a:pPr eaLnBrk="0" hangingPunct="0">
              <a:lnSpc>
                <a:spcPct val="90000"/>
              </a:lnSpc>
            </a:pPr>
            <a:endParaRPr lang="en-US" sz="2400" b="1" i="1">
              <a:ea typeface="MS PGothic" pitchFamily="34" charset="-128"/>
            </a:endParaRPr>
          </a:p>
        </p:txBody>
      </p:sp>
      <p:sp>
        <p:nvSpPr>
          <p:cNvPr id="113667" name="Text Box 13"/>
          <p:cNvSpPr txBox="1">
            <a:spLocks noChangeArrowheads="1"/>
          </p:cNvSpPr>
          <p:nvPr/>
        </p:nvSpPr>
        <p:spPr bwMode="auto">
          <a:xfrm>
            <a:off x="1295400" y="1828800"/>
            <a:ext cx="766763" cy="43815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3200" b="1" i="1">
                <a:solidFill>
                  <a:srgbClr val="FFFFFF"/>
                </a:solidFill>
                <a:ea typeface="MS PGothic" pitchFamily="34" charset="-128"/>
              </a:rPr>
              <a:t>You</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Box 2"/>
          <p:cNvSpPr txBox="1">
            <a:spLocks noChangeArrowheads="1"/>
          </p:cNvSpPr>
          <p:nvPr/>
        </p:nvSpPr>
        <p:spPr bwMode="auto">
          <a:xfrm>
            <a:off x="2438400" y="152400"/>
            <a:ext cx="5105400" cy="523875"/>
          </a:xfrm>
          <a:prstGeom prst="rect">
            <a:avLst/>
          </a:prstGeom>
          <a:noFill/>
          <a:ln w="9525">
            <a:noFill/>
            <a:miter lim="800000"/>
            <a:headEnd/>
            <a:tailEnd/>
          </a:ln>
        </p:spPr>
        <p:txBody>
          <a:bodyPr>
            <a:spAutoFit/>
          </a:bodyPr>
          <a:lstStyle/>
          <a:p>
            <a:r>
              <a:rPr lang="en-US" sz="2800"/>
              <a:t>ND Generational Profit Sharing</a:t>
            </a:r>
          </a:p>
        </p:txBody>
      </p:sp>
      <p:pic>
        <p:nvPicPr>
          <p:cNvPr id="114690" name="Picture 2" descr="C:\Users\Owner\Desktop\nd gov 120110.png"/>
          <p:cNvPicPr>
            <a:picLocks noChangeAspect="1" noChangeArrowheads="1"/>
          </p:cNvPicPr>
          <p:nvPr/>
        </p:nvPicPr>
        <p:blipFill>
          <a:blip r:embed="rId2"/>
          <a:srcRect/>
          <a:stretch>
            <a:fillRect/>
          </a:stretch>
        </p:blipFill>
        <p:spPr bwMode="auto">
          <a:xfrm>
            <a:off x="-152400" y="0"/>
            <a:ext cx="92964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ubtitle 1"/>
          <p:cNvSpPr>
            <a:spLocks noChangeArrowheads="1"/>
          </p:cNvSpPr>
          <p:nvPr/>
        </p:nvSpPr>
        <p:spPr bwMode="auto">
          <a:xfrm>
            <a:off x="76200" y="762000"/>
            <a:ext cx="8534400" cy="1828800"/>
          </a:xfrm>
          <a:prstGeom prst="rect">
            <a:avLst/>
          </a:prstGeom>
          <a:noFill/>
          <a:ln w="9525">
            <a:noFill/>
            <a:miter lim="800000"/>
            <a:headEnd/>
            <a:tailEnd/>
          </a:ln>
        </p:spPr>
        <p:txBody>
          <a:bodyPr lIns="0" tIns="0" rIns="0" bIns="0"/>
          <a:lstStyle/>
          <a:p>
            <a:pPr marL="730250">
              <a:lnSpc>
                <a:spcPct val="90000"/>
              </a:lnSpc>
            </a:pPr>
            <a:endParaRPr lang="en-US" sz="2400" b="1" i="1">
              <a:solidFill>
                <a:schemeClr val="bg1"/>
              </a:solidFill>
              <a:ea typeface="MS PGothic" pitchFamily="34" charset="-128"/>
            </a:endParaRPr>
          </a:p>
        </p:txBody>
      </p:sp>
      <p:sp>
        <p:nvSpPr>
          <p:cNvPr id="115714" name="TextBox 3"/>
          <p:cNvSpPr txBox="1">
            <a:spLocks noChangeArrowheads="1"/>
          </p:cNvSpPr>
          <p:nvPr/>
        </p:nvSpPr>
        <p:spPr bwMode="auto">
          <a:xfrm>
            <a:off x="2743200" y="76200"/>
            <a:ext cx="6248400" cy="519113"/>
          </a:xfrm>
          <a:prstGeom prst="rect">
            <a:avLst/>
          </a:prstGeom>
          <a:noFill/>
          <a:ln w="9525">
            <a:noFill/>
            <a:miter lim="800000"/>
            <a:headEnd/>
            <a:tailEnd/>
          </a:ln>
        </p:spPr>
        <p:txBody>
          <a:bodyPr>
            <a:spAutoFit/>
          </a:bodyPr>
          <a:lstStyle/>
          <a:p>
            <a:r>
              <a:rPr lang="en-US" sz="2800">
                <a:solidFill>
                  <a:schemeClr val="tx2"/>
                </a:solidFill>
                <a:latin typeface="Times New Roman" pitchFamily="18" charset="0"/>
                <a:cs typeface="Times New Roman" pitchFamily="18" charset="0"/>
              </a:rPr>
              <a:t>   </a:t>
            </a:r>
            <a:r>
              <a:rPr lang="en-US" sz="2800">
                <a:solidFill>
                  <a:schemeClr val="tx2"/>
                </a:solidFill>
                <a:cs typeface="Times New Roman" pitchFamily="18" charset="0"/>
              </a:rPr>
              <a:t>4% SND Profit Sharing Pool</a:t>
            </a:r>
          </a:p>
        </p:txBody>
      </p:sp>
      <p:sp>
        <p:nvSpPr>
          <p:cNvPr id="115715" name="TextBox 4"/>
          <p:cNvSpPr txBox="1">
            <a:spLocks noChangeArrowheads="1"/>
          </p:cNvSpPr>
          <p:nvPr/>
        </p:nvSpPr>
        <p:spPr bwMode="auto">
          <a:xfrm>
            <a:off x="685800" y="1828800"/>
            <a:ext cx="8001000" cy="5754688"/>
          </a:xfrm>
          <a:prstGeom prst="rect">
            <a:avLst/>
          </a:prstGeom>
          <a:noFill/>
          <a:ln w="9525">
            <a:noFill/>
            <a:miter lim="800000"/>
            <a:headEnd/>
            <a:tailEnd/>
          </a:ln>
        </p:spPr>
        <p:txBody>
          <a:bodyPr>
            <a:spAutoFit/>
          </a:bodyPr>
          <a:lstStyle/>
          <a:p>
            <a:r>
              <a:rPr lang="en-US" sz="3200"/>
              <a:t>     </a:t>
            </a:r>
            <a:r>
              <a:rPr lang="en-US" sz="2800"/>
              <a:t>As a Senior National Director you will </a:t>
            </a:r>
          </a:p>
          <a:p>
            <a:endParaRPr lang="en-US" sz="2800"/>
          </a:p>
          <a:p>
            <a:r>
              <a:rPr lang="en-US" sz="2800"/>
              <a:t>     participate in 4% of company-wide sales</a:t>
            </a:r>
          </a:p>
          <a:p>
            <a:endParaRPr lang="en-US" sz="2800"/>
          </a:p>
          <a:p>
            <a:r>
              <a:rPr lang="en-US" sz="2800"/>
              <a:t>     each month based on your team production.  </a:t>
            </a:r>
            <a:endParaRPr lang="en-US" sz="2800" i="1"/>
          </a:p>
          <a:p>
            <a:endParaRPr lang="en-US" sz="3200" b="1" i="1"/>
          </a:p>
          <a:p>
            <a:endParaRPr lang="en-US" sz="3200" b="1" i="1"/>
          </a:p>
          <a:p>
            <a:endParaRPr lang="en-US" sz="3200" b="1" i="1"/>
          </a:p>
          <a:p>
            <a:endParaRPr lang="en-US" sz="3200" b="1" i="1"/>
          </a:p>
          <a:p>
            <a:endParaRPr lang="en-US" sz="3200" b="1" i="1"/>
          </a:p>
          <a:p>
            <a:r>
              <a:rPr lang="en-US" sz="3200" b="1">
                <a:solidFill>
                  <a:srgbClr val="006600"/>
                </a:solidFill>
              </a:rPr>
              <a:t>	</a:t>
            </a:r>
            <a:endParaRPr lang="en-US" sz="3200" b="1" i="1">
              <a:solidFill>
                <a:srgbClr val="006600"/>
              </a:solidFill>
            </a:endParaRPr>
          </a:p>
          <a:p>
            <a:r>
              <a:rPr lang="en-US" sz="3200" b="1" i="1" u="sng">
                <a:solidFill>
                  <a:srgbClr val="006600"/>
                </a:solidFill>
              </a:rPr>
              <a:t>        </a:t>
            </a:r>
          </a:p>
        </p:txBody>
      </p:sp>
      <p:sp>
        <p:nvSpPr>
          <p:cNvPr id="115716" name="Rectangle 5"/>
          <p:cNvSpPr>
            <a:spLocks noChangeArrowheads="1"/>
          </p:cNvSpPr>
          <p:nvPr/>
        </p:nvSpPr>
        <p:spPr bwMode="auto">
          <a:xfrm>
            <a:off x="609600" y="5826125"/>
            <a:ext cx="8153400" cy="461963"/>
          </a:xfrm>
          <a:prstGeom prst="rect">
            <a:avLst/>
          </a:prstGeom>
          <a:noFill/>
          <a:ln w="9525">
            <a:noFill/>
            <a:miter lim="800000"/>
            <a:headEnd/>
            <a:tailEnd/>
          </a:ln>
        </p:spPr>
        <p:txBody>
          <a:bodyPr>
            <a:spAutoFit/>
          </a:bodyPr>
          <a:lstStyle/>
          <a:p>
            <a:endParaRPr lang="en-US" sz="2400">
              <a:solidFill>
                <a:srgbClr val="006600"/>
              </a:solidFill>
            </a:endParaRPr>
          </a:p>
        </p:txBody>
      </p:sp>
      <p:pic>
        <p:nvPicPr>
          <p:cNvPr id="115717" name="Picture 7" descr="Placeholder"/>
          <p:cNvPicPr>
            <a:picLocks noChangeAspect="1" noChangeArrowheads="1"/>
          </p:cNvPicPr>
          <p:nvPr/>
        </p:nvPicPr>
        <p:blipFill>
          <a:blip r:embed="rId3"/>
          <a:srcRect/>
          <a:stretch>
            <a:fillRect/>
          </a:stretch>
        </p:blipFill>
        <p:spPr bwMode="auto">
          <a:xfrm>
            <a:off x="914400" y="4953000"/>
            <a:ext cx="2238375" cy="1333500"/>
          </a:xfrm>
          <a:prstGeom prst="rect">
            <a:avLst/>
          </a:prstGeom>
          <a:noFill/>
          <a:ln w="9525">
            <a:noFill/>
            <a:miter lim="800000"/>
            <a:headEnd/>
            <a:tailEnd/>
          </a:ln>
        </p:spPr>
      </p:pic>
      <p:pic>
        <p:nvPicPr>
          <p:cNvPr id="115718" name="Picture 9" descr="Placeholder"/>
          <p:cNvPicPr>
            <a:picLocks noChangeAspect="1" noChangeArrowheads="1"/>
          </p:cNvPicPr>
          <p:nvPr/>
        </p:nvPicPr>
        <p:blipFill>
          <a:blip r:embed="rId4"/>
          <a:srcRect/>
          <a:stretch>
            <a:fillRect/>
          </a:stretch>
        </p:blipFill>
        <p:spPr bwMode="auto">
          <a:xfrm>
            <a:off x="3352800" y="4953000"/>
            <a:ext cx="2238375" cy="1333500"/>
          </a:xfrm>
          <a:prstGeom prst="rect">
            <a:avLst/>
          </a:prstGeom>
          <a:noFill/>
          <a:ln w="9525">
            <a:noFill/>
            <a:miter lim="800000"/>
            <a:headEnd/>
            <a:tailEnd/>
          </a:ln>
        </p:spPr>
      </p:pic>
      <p:pic>
        <p:nvPicPr>
          <p:cNvPr id="115719" name="Picture 11" descr="Vodaplex Direct Sellers"/>
          <p:cNvPicPr>
            <a:picLocks noChangeAspect="1" noChangeArrowheads="1"/>
          </p:cNvPicPr>
          <p:nvPr/>
        </p:nvPicPr>
        <p:blipFill>
          <a:blip r:embed="rId5"/>
          <a:srcRect/>
          <a:stretch>
            <a:fillRect/>
          </a:stretch>
        </p:blipFill>
        <p:spPr bwMode="auto">
          <a:xfrm>
            <a:off x="5867400" y="4953000"/>
            <a:ext cx="2238375" cy="133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own Arrow Callout 6"/>
          <p:cNvSpPr>
            <a:spLocks noChangeArrowheads="1"/>
          </p:cNvSpPr>
          <p:nvPr/>
        </p:nvSpPr>
        <p:spPr bwMode="auto">
          <a:xfrm>
            <a:off x="609600" y="1143000"/>
            <a:ext cx="7696200" cy="1447800"/>
          </a:xfrm>
          <a:prstGeom prst="downArrowCallout">
            <a:avLst>
              <a:gd name="adj1" fmla="val 41557"/>
              <a:gd name="adj2" fmla="val 37291"/>
              <a:gd name="adj3" fmla="val 25000"/>
              <a:gd name="adj4" fmla="val 55075"/>
            </a:avLst>
          </a:prstGeom>
          <a:solidFill>
            <a:srgbClr val="BADDE1"/>
          </a:solidFill>
          <a:ln w="9525" cmpd="sng">
            <a:solidFill>
              <a:srgbClr val="002060"/>
            </a:solidFill>
            <a:miter lim="800000"/>
            <a:headEnd/>
            <a:tailEnd/>
          </a:ln>
          <a:effectLst>
            <a:outerShdw dist="20000" dir="5400000" algn="ctr" rotWithShape="0">
              <a:srgbClr val="000000">
                <a:alpha val="28999"/>
              </a:srgbClr>
            </a:outerShdw>
          </a:effectLst>
        </p:spPr>
        <p:txBody>
          <a:bodyPr lIns="0" tIns="0" rIns="0" bIns="0"/>
          <a:lstStyle/>
          <a:p>
            <a:pPr marL="342900" indent="-342900">
              <a:buFontTx/>
              <a:buChar char="•"/>
              <a:defRPr/>
            </a:pPr>
            <a:endParaRPr lang="en-US" sz="2200">
              <a:solidFill>
                <a:schemeClr val="bg1"/>
              </a:solidFill>
              <a:latin typeface="Arial" pitchFamily="34" charset="0"/>
              <a:cs typeface="+mn-cs"/>
            </a:endParaRPr>
          </a:p>
        </p:txBody>
      </p:sp>
      <p:sp>
        <p:nvSpPr>
          <p:cNvPr id="61443" name="TextBox 7"/>
          <p:cNvSpPr txBox="1">
            <a:spLocks noChangeArrowheads="1"/>
          </p:cNvSpPr>
          <p:nvPr/>
        </p:nvSpPr>
        <p:spPr bwMode="auto">
          <a:xfrm>
            <a:off x="304800" y="1371600"/>
            <a:ext cx="8839200" cy="5124450"/>
          </a:xfrm>
          <a:prstGeom prst="rect">
            <a:avLst/>
          </a:prstGeom>
          <a:noFill/>
          <a:ln w="9525">
            <a:noFill/>
            <a:miter lim="800000"/>
            <a:headEnd/>
            <a:tailEnd/>
          </a:ln>
        </p:spPr>
        <p:txBody>
          <a:bodyPr>
            <a:spAutoFit/>
          </a:bodyPr>
          <a:lstStyle/>
          <a:p>
            <a:pPr marL="514350" indent="-514350" eaLnBrk="0" hangingPunct="0">
              <a:lnSpc>
                <a:spcPct val="150000"/>
              </a:lnSpc>
            </a:pPr>
            <a:endParaRPr lang="en-US" altLang="en-US" sz="2000"/>
          </a:p>
          <a:p>
            <a:pPr marL="514350" indent="-514350" eaLnBrk="0" hangingPunct="0">
              <a:lnSpc>
                <a:spcPct val="150000"/>
              </a:lnSpc>
            </a:pPr>
            <a:endParaRPr lang="en-US" altLang="en-US" sz="2800">
              <a:solidFill>
                <a:srgbClr val="FF0000"/>
              </a:solidFill>
            </a:endParaRPr>
          </a:p>
          <a:p>
            <a:pPr marL="514350" indent="-514350" eaLnBrk="0" hangingPunct="0">
              <a:lnSpc>
                <a:spcPct val="150000"/>
              </a:lnSpc>
              <a:buFontTx/>
              <a:buAutoNum type="arabicParenR"/>
            </a:pPr>
            <a:r>
              <a:rPr lang="en-US" altLang="en-US" sz="2000"/>
              <a:t>Get 1 </a:t>
            </a:r>
            <a:r>
              <a:rPr lang="en-US" altLang="en-US" sz="2000">
                <a:solidFill>
                  <a:schemeClr val="accent2"/>
                </a:solidFill>
              </a:rPr>
              <a:t>Qualifying Sale </a:t>
            </a:r>
          </a:p>
          <a:p>
            <a:pPr marL="514350" indent="-514350" eaLnBrk="0" hangingPunct="0">
              <a:lnSpc>
                <a:spcPct val="150000"/>
              </a:lnSpc>
            </a:pPr>
            <a:endParaRPr lang="en-US" altLang="en-US" sz="2000" i="1"/>
          </a:p>
          <a:p>
            <a:pPr marL="514350" indent="-514350" eaLnBrk="0" hangingPunct="0">
              <a:lnSpc>
                <a:spcPct val="150000"/>
              </a:lnSpc>
            </a:pPr>
            <a:r>
              <a:rPr lang="en-US" altLang="en-US" sz="2000"/>
              <a:t>2)    </a:t>
            </a:r>
            <a:r>
              <a:rPr lang="en-US" altLang="en-US" sz="2000">
                <a:solidFill>
                  <a:schemeClr val="accent2"/>
                </a:solidFill>
              </a:rPr>
              <a:t>No upfront startup cost</a:t>
            </a:r>
            <a:r>
              <a:rPr lang="en-US" altLang="en-US" sz="2000"/>
              <a:t>, Get your own replicated website &amp; back office for $19.99/month</a:t>
            </a:r>
          </a:p>
          <a:p>
            <a:pPr marL="514350" indent="-514350" eaLnBrk="0" hangingPunct="0">
              <a:lnSpc>
                <a:spcPct val="150000"/>
              </a:lnSpc>
              <a:buFont typeface="Tahoma" pitchFamily="34" charset="0"/>
              <a:buNone/>
            </a:pPr>
            <a:r>
              <a:rPr lang="en-US" sz="2000" i="1"/>
              <a:t>       </a:t>
            </a:r>
            <a:r>
              <a:rPr lang="en-US" altLang="en-US" sz="2000" i="1"/>
              <a:t>(website, accounting, </a:t>
            </a:r>
            <a:r>
              <a:rPr lang="en-US" sz="2000" i="1"/>
              <a:t>training, business tracking, </a:t>
            </a:r>
            <a:r>
              <a:rPr lang="en-US" altLang="en-US" sz="2000" i="1"/>
              <a:t>support staff, etc.)</a:t>
            </a:r>
          </a:p>
          <a:p>
            <a:pPr marL="514350" indent="-514350" eaLnBrk="0" hangingPunct="0">
              <a:lnSpc>
                <a:spcPct val="150000"/>
              </a:lnSpc>
              <a:buFont typeface="Tahoma" pitchFamily="34" charset="0"/>
              <a:buNone/>
            </a:pPr>
            <a:endParaRPr lang="en-US" altLang="en-US" sz="2000" i="1"/>
          </a:p>
          <a:p>
            <a:pPr marL="514350" indent="-514350" eaLnBrk="0" hangingPunct="0">
              <a:lnSpc>
                <a:spcPct val="150000"/>
              </a:lnSpc>
            </a:pPr>
            <a:r>
              <a:rPr lang="en-US" sz="2000"/>
              <a:t>3)  Scan and Email W9, IR and Direct Deposit forms</a:t>
            </a:r>
            <a:endParaRPr lang="en-US" altLang="en-US" sz="2000"/>
          </a:p>
          <a:p>
            <a:pPr marL="514350" indent="-514350" eaLnBrk="0" hangingPunct="0">
              <a:lnSpc>
                <a:spcPct val="90000"/>
              </a:lnSpc>
              <a:buFont typeface="Tahoma" pitchFamily="34" charset="0"/>
              <a:buAutoNum type="arabicParenR"/>
            </a:pPr>
            <a:endParaRPr lang="en-US" altLang="en-US" sz="2800"/>
          </a:p>
          <a:p>
            <a:pPr marL="514350" indent="-514350" algn="ctr" eaLnBrk="0" hangingPunct="0">
              <a:lnSpc>
                <a:spcPct val="90000"/>
              </a:lnSpc>
            </a:pPr>
            <a:r>
              <a:rPr lang="en-US" altLang="en-US" sz="2200"/>
              <a:t>	</a:t>
            </a:r>
          </a:p>
        </p:txBody>
      </p:sp>
      <p:sp>
        <p:nvSpPr>
          <p:cNvPr id="50181" name="Rectangle 2"/>
          <p:cNvSpPr txBox="1">
            <a:spLocks noChangeArrowheads="1"/>
          </p:cNvSpPr>
          <p:nvPr/>
        </p:nvSpPr>
        <p:spPr bwMode="auto">
          <a:xfrm>
            <a:off x="381000" y="1219200"/>
            <a:ext cx="8318500" cy="1112838"/>
          </a:xfrm>
          <a:prstGeom prst="rect">
            <a:avLst/>
          </a:prstGeom>
          <a:noFill/>
          <a:ln w="9525">
            <a:solidFill>
              <a:schemeClr val="accent1"/>
            </a:solidFill>
            <a:miter lim="800000"/>
            <a:headEnd/>
            <a:tailEnd/>
          </a:ln>
        </p:spPr>
        <p:txBody>
          <a:bodyPr lIns="0" tIns="0" rIns="0" bIns="0"/>
          <a:lstStyle/>
          <a:p>
            <a:pPr algn="ctr" eaLnBrk="0" hangingPunct="0">
              <a:defRPr/>
            </a:pPr>
            <a:r>
              <a:rPr lang="en-US" sz="2800" dirty="0">
                <a:solidFill>
                  <a:schemeClr val="accent6"/>
                </a:solidFill>
                <a:latin typeface="Arial" pitchFamily="34" charset="0"/>
                <a:cs typeface="Arial" pitchFamily="34" charset="0"/>
              </a:rPr>
              <a:t>The qualification to own a </a:t>
            </a:r>
            <a:r>
              <a:rPr lang="en-US" sz="2800" dirty="0" err="1">
                <a:solidFill>
                  <a:schemeClr val="accent6"/>
                </a:solidFill>
                <a:latin typeface="Arial" pitchFamily="34" charset="0"/>
                <a:cs typeface="Arial" pitchFamily="34" charset="0"/>
              </a:rPr>
              <a:t>Vodaplex</a:t>
            </a:r>
            <a:r>
              <a:rPr lang="en-US" sz="2800" dirty="0">
                <a:solidFill>
                  <a:schemeClr val="accent6"/>
                </a:solidFill>
                <a:latin typeface="Arial" pitchFamily="34" charset="0"/>
                <a:cs typeface="Arial" pitchFamily="34" charset="0"/>
              </a:rPr>
              <a:t> business </a:t>
            </a:r>
            <a:br>
              <a:rPr lang="en-US" sz="2800" dirty="0">
                <a:solidFill>
                  <a:schemeClr val="accent6"/>
                </a:solidFill>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117764" name="Title 1"/>
          <p:cNvSpPr txBox="1">
            <a:spLocks noChangeArrowheads="1"/>
          </p:cNvSpPr>
          <p:nvPr/>
        </p:nvSpPr>
        <p:spPr bwMode="auto">
          <a:xfrm>
            <a:off x="0" y="0"/>
            <a:ext cx="9144000" cy="762000"/>
          </a:xfrm>
          <a:prstGeom prst="rect">
            <a:avLst/>
          </a:prstGeom>
          <a:noFill/>
          <a:ln w="9525">
            <a:noFill/>
            <a:miter lim="800000"/>
            <a:headEnd/>
            <a:tailEnd/>
          </a:ln>
        </p:spPr>
        <p:txBody>
          <a:bodyPr anchor="ctr"/>
          <a:lstStyle/>
          <a:p>
            <a:pPr algn="ctr" eaLnBrk="0" hangingPunct="0"/>
            <a:r>
              <a:rPr lang="en-US" sz="2800" b="1">
                <a:cs typeface="Times New Roman" pitchFamily="18" charset="0"/>
              </a:rPr>
              <a:t>       </a:t>
            </a:r>
            <a:r>
              <a:rPr lang="en-US" sz="2800">
                <a:cs typeface="Times New Roman" pitchFamily="18" charset="0"/>
              </a:rPr>
              <a:t>How to Get Started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screen-capture-12 23-23-33.png"/>
          <p:cNvPicPr>
            <a:picLocks noChangeAspect="1"/>
          </p:cNvPicPr>
          <p:nvPr/>
        </p:nvPicPr>
        <p:blipFill>
          <a:blip r:embed="rId2"/>
          <a:srcRect/>
          <a:stretch>
            <a:fillRect/>
          </a:stretch>
        </p:blipFill>
        <p:spPr bwMode="auto">
          <a:xfrm>
            <a:off x="0" y="914400"/>
            <a:ext cx="3028950" cy="1752600"/>
          </a:xfrm>
          <a:prstGeom prst="rect">
            <a:avLst/>
          </a:prstGeom>
          <a:noFill/>
          <a:ln w="9525">
            <a:noFill/>
            <a:miter lim="800000"/>
            <a:headEnd/>
            <a:tailEnd/>
          </a:ln>
        </p:spPr>
      </p:pic>
      <p:pic>
        <p:nvPicPr>
          <p:cNvPr id="68610" name="Picture 3" descr="screen-capture-13 23-23-33.png"/>
          <p:cNvPicPr>
            <a:picLocks noChangeAspect="1"/>
          </p:cNvPicPr>
          <p:nvPr/>
        </p:nvPicPr>
        <p:blipFill>
          <a:blip r:embed="rId3"/>
          <a:srcRect/>
          <a:stretch>
            <a:fillRect/>
          </a:stretch>
        </p:blipFill>
        <p:spPr bwMode="auto">
          <a:xfrm>
            <a:off x="0" y="2667000"/>
            <a:ext cx="3048000" cy="1905000"/>
          </a:xfrm>
          <a:prstGeom prst="rect">
            <a:avLst/>
          </a:prstGeom>
          <a:noFill/>
          <a:ln w="9525">
            <a:noFill/>
            <a:miter lim="800000"/>
            <a:headEnd/>
            <a:tailEnd/>
          </a:ln>
        </p:spPr>
      </p:pic>
      <p:pic>
        <p:nvPicPr>
          <p:cNvPr id="68611" name="Picture 4" descr="screen-capture-15 23-23-33.png"/>
          <p:cNvPicPr>
            <a:picLocks noChangeAspect="1"/>
          </p:cNvPicPr>
          <p:nvPr/>
        </p:nvPicPr>
        <p:blipFill>
          <a:blip r:embed="rId4"/>
          <a:srcRect/>
          <a:stretch>
            <a:fillRect/>
          </a:stretch>
        </p:blipFill>
        <p:spPr bwMode="auto">
          <a:xfrm>
            <a:off x="0" y="4572000"/>
            <a:ext cx="3048000" cy="2051050"/>
          </a:xfrm>
          <a:prstGeom prst="rect">
            <a:avLst/>
          </a:prstGeom>
          <a:noFill/>
          <a:ln w="9525">
            <a:noFill/>
            <a:miter lim="800000"/>
            <a:headEnd/>
            <a:tailEnd/>
          </a:ln>
        </p:spPr>
      </p:pic>
      <p:sp>
        <p:nvSpPr>
          <p:cNvPr id="68612" name="Text Box 2"/>
          <p:cNvSpPr txBox="1">
            <a:spLocks noChangeArrowheads="1"/>
          </p:cNvSpPr>
          <p:nvPr/>
        </p:nvSpPr>
        <p:spPr bwMode="auto">
          <a:xfrm>
            <a:off x="3048000" y="914400"/>
            <a:ext cx="6096000" cy="1752600"/>
          </a:xfrm>
          <a:prstGeom prst="rect">
            <a:avLst/>
          </a:prstGeom>
          <a:noFill/>
          <a:ln w="9525">
            <a:noFill/>
            <a:miter lim="800000"/>
            <a:headEnd/>
            <a:tailEnd/>
          </a:ln>
        </p:spPr>
        <p:txBody>
          <a:bodyPr tIns="91440" bIns="91440"/>
          <a:lstStyle/>
          <a:p>
            <a:pPr>
              <a:spcAft>
                <a:spcPts val="1000"/>
              </a:spcAft>
            </a:pPr>
            <a:r>
              <a:rPr lang="en-US" sz="1600">
                <a:latin typeface="Cambria" pitchFamily="18" charset="0"/>
                <a:cs typeface="Times New Roman" pitchFamily="18" charset="0"/>
              </a:rPr>
              <a:t>A record 2.82 million homes faced foreclosure in 2009, according to RealtyTrac, a web-based firm that tracks and markets foreclosed homes. It is anticipated that at least 3 million more homes will enter foreclosure in 2010.        </a:t>
            </a:r>
            <a:r>
              <a:rPr lang="en-US" sz="1600">
                <a:solidFill>
                  <a:srgbClr val="FF0000"/>
                </a:solidFill>
                <a:latin typeface="Cambria" pitchFamily="18" charset="0"/>
                <a:cs typeface="Times New Roman" pitchFamily="18" charset="0"/>
              </a:rPr>
              <a:t>An extra $500-$1000 per month could prevent  80% from foreclosure .    </a:t>
            </a:r>
          </a:p>
          <a:p>
            <a:pPr>
              <a:spcAft>
                <a:spcPts val="1000"/>
              </a:spcAft>
            </a:pPr>
            <a:r>
              <a:rPr lang="en-US" sz="1600">
                <a:latin typeface="Cambria" pitchFamily="18" charset="0"/>
                <a:cs typeface="Times New Roman" pitchFamily="18" charset="0"/>
              </a:rPr>
              <a:t>  </a:t>
            </a:r>
            <a:r>
              <a:rPr lang="en-US" sz="1600" b="1">
                <a:latin typeface="Times" pitchFamily="18" charset="0"/>
                <a:cs typeface="Times New Roman" pitchFamily="18" charset="0"/>
                <a:hlinkClick r:id="rId5"/>
              </a:rPr>
              <a:t>www.wsws.org</a:t>
            </a:r>
            <a:endParaRPr lang="en-US" sz="1600" b="1">
              <a:latin typeface="Times" pitchFamily="18" charset="0"/>
              <a:cs typeface="Times New Roman" pitchFamily="18" charset="0"/>
            </a:endParaRPr>
          </a:p>
          <a:p>
            <a:pPr>
              <a:spcAft>
                <a:spcPts val="1000"/>
              </a:spcAft>
            </a:pPr>
            <a:r>
              <a:rPr lang="en-US" sz="1600" b="1">
                <a:latin typeface="Times" pitchFamily="18" charset="0"/>
                <a:cs typeface="Times New Roman" pitchFamily="18" charset="0"/>
              </a:rPr>
              <a:t>By Tom Eley         16 January 2010</a:t>
            </a:r>
          </a:p>
          <a:p>
            <a:pPr>
              <a:spcAft>
                <a:spcPts val="1000"/>
              </a:spcAft>
            </a:pPr>
            <a:endParaRPr lang="en-US" sz="1600">
              <a:latin typeface="Times New Roman" pitchFamily="18" charset="0"/>
              <a:cs typeface="Times New Roman" pitchFamily="18" charset="0"/>
            </a:endParaRPr>
          </a:p>
        </p:txBody>
      </p:sp>
      <p:sp>
        <p:nvSpPr>
          <p:cNvPr id="68613" name="Text Box 3"/>
          <p:cNvSpPr txBox="1">
            <a:spLocks noChangeArrowheads="1"/>
          </p:cNvSpPr>
          <p:nvPr/>
        </p:nvSpPr>
        <p:spPr bwMode="auto">
          <a:xfrm>
            <a:off x="3048000" y="2895600"/>
            <a:ext cx="6096000" cy="1219200"/>
          </a:xfrm>
          <a:prstGeom prst="rect">
            <a:avLst/>
          </a:prstGeom>
          <a:noFill/>
          <a:ln w="9525">
            <a:noFill/>
            <a:miter lim="800000"/>
            <a:headEnd/>
            <a:tailEnd/>
          </a:ln>
        </p:spPr>
        <p:txBody>
          <a:bodyPr tIns="91440" bIns="91440"/>
          <a:lstStyle/>
          <a:p>
            <a:pPr>
              <a:spcAft>
                <a:spcPts val="400"/>
              </a:spcAft>
            </a:pPr>
            <a:endParaRPr lang="en-US" sz="1200"/>
          </a:p>
          <a:p>
            <a:pPr>
              <a:spcAft>
                <a:spcPts val="400"/>
              </a:spcAft>
            </a:pPr>
            <a:r>
              <a:rPr lang="en-US" sz="1600">
                <a:solidFill>
                  <a:srgbClr val="FF0000"/>
                </a:solidFill>
              </a:rPr>
              <a:t>The average annual cost of a four-year, private college is $35,000</a:t>
            </a:r>
            <a:r>
              <a:rPr lang="en-US" sz="1600"/>
              <a:t>, while cost for four-year public college comes in at just under $14,000. </a:t>
            </a:r>
          </a:p>
          <a:p>
            <a:pPr>
              <a:spcAft>
                <a:spcPts val="1000"/>
              </a:spcAft>
            </a:pPr>
            <a:r>
              <a:rPr lang="en-US" sz="1600">
                <a:latin typeface="Times New Roman" pitchFamily="18" charset="0"/>
                <a:cs typeface="Times New Roman" pitchFamily="18" charset="0"/>
                <a:hlinkClick r:id="rId6"/>
              </a:rPr>
              <a:t>www.huffingtonpost.com</a:t>
            </a:r>
            <a:endParaRPr lang="en-US" sz="1600">
              <a:latin typeface="Times New Roman" pitchFamily="18" charset="0"/>
              <a:cs typeface="Times New Roman" pitchFamily="18" charset="0"/>
            </a:endParaRPr>
          </a:p>
          <a:p>
            <a:pPr>
              <a:spcAft>
                <a:spcPts val="1000"/>
              </a:spcAft>
            </a:pPr>
            <a:r>
              <a:rPr lang="en-US" sz="1600"/>
              <a:t>08-25-10 04:49 PM</a:t>
            </a:r>
          </a:p>
          <a:p>
            <a:pPr>
              <a:spcAft>
                <a:spcPts val="1000"/>
              </a:spcAft>
            </a:pPr>
            <a:endParaRPr lang="en-US" sz="1600">
              <a:latin typeface="Times New Roman" pitchFamily="18" charset="0"/>
              <a:cs typeface="Times New Roman" pitchFamily="18" charset="0"/>
            </a:endParaRPr>
          </a:p>
          <a:p>
            <a:pPr>
              <a:spcAft>
                <a:spcPts val="1000"/>
              </a:spcAft>
            </a:pPr>
            <a:endParaRPr lang="en-US" sz="1200">
              <a:latin typeface="Times New Roman" pitchFamily="18" charset="0"/>
              <a:cs typeface="Times New Roman" pitchFamily="18" charset="0"/>
            </a:endParaRPr>
          </a:p>
        </p:txBody>
      </p:sp>
      <p:sp>
        <p:nvSpPr>
          <p:cNvPr id="68614" name="Text Box 4"/>
          <p:cNvSpPr txBox="1">
            <a:spLocks noChangeArrowheads="1"/>
          </p:cNvSpPr>
          <p:nvPr/>
        </p:nvSpPr>
        <p:spPr bwMode="auto">
          <a:xfrm>
            <a:off x="3048000" y="4648200"/>
            <a:ext cx="6096000" cy="1905000"/>
          </a:xfrm>
          <a:prstGeom prst="rect">
            <a:avLst/>
          </a:prstGeom>
          <a:noFill/>
          <a:ln w="9525">
            <a:noFill/>
            <a:miter lim="800000"/>
            <a:headEnd/>
            <a:tailEnd/>
          </a:ln>
        </p:spPr>
        <p:txBody>
          <a:bodyPr tIns="91440" bIns="91440"/>
          <a:lstStyle/>
          <a:p>
            <a:r>
              <a:rPr lang="en-US" sz="1600" b="1"/>
              <a:t>Wells Fargo</a:t>
            </a:r>
            <a:r>
              <a:rPr lang="en-US" sz="1600"/>
              <a:t> has released a new </a:t>
            </a:r>
            <a:r>
              <a:rPr lang="en-US" sz="1600" u="sng">
                <a:hlinkClick r:id="rId7"/>
              </a:rPr>
              <a:t>survey on retirement</a:t>
            </a:r>
            <a:r>
              <a:rPr lang="en-US" sz="1600"/>
              <a:t>. Surprise, surprise, most of us are royally screwed. CNN calculated it out and realized</a:t>
            </a:r>
            <a:r>
              <a:rPr lang="en-US" sz="1600">
                <a:solidFill>
                  <a:srgbClr val="FF0000"/>
                </a:solidFill>
              </a:rPr>
              <a:t> most have only </a:t>
            </a:r>
            <a:r>
              <a:rPr lang="en-US" sz="1600" u="sng">
                <a:solidFill>
                  <a:srgbClr val="FF0000"/>
                </a:solidFill>
                <a:hlinkClick r:id="rId8"/>
              </a:rPr>
              <a:t>$190 a month</a:t>
            </a:r>
            <a:r>
              <a:rPr lang="en-US" sz="1600">
                <a:solidFill>
                  <a:srgbClr val="FF0000"/>
                </a:solidFill>
              </a:rPr>
              <a:t> to live on in retirement</a:t>
            </a:r>
            <a:r>
              <a:rPr lang="en-US" sz="1600"/>
              <a:t>. </a:t>
            </a:r>
          </a:p>
          <a:p>
            <a:r>
              <a:rPr lang="en-US" sz="1600"/>
              <a:t>      </a:t>
            </a:r>
          </a:p>
          <a:p>
            <a:r>
              <a:rPr lang="en-US" sz="1600">
                <a:sym typeface="Symbol" pitchFamily="18" charset="2"/>
              </a:rPr>
              <a:t></a:t>
            </a:r>
            <a:r>
              <a:rPr lang="en-US" sz="1600">
                <a:solidFill>
                  <a:srgbClr val="FF0000"/>
                </a:solidFill>
              </a:rPr>
              <a:t>One-third are worried about a job loss in their household in the coming year</a:t>
            </a:r>
            <a:r>
              <a:rPr lang="en-US" sz="1600"/>
              <a:t>. </a:t>
            </a:r>
          </a:p>
          <a:p>
            <a:endParaRPr lang="en-US" sz="1400"/>
          </a:p>
          <a:p>
            <a:endParaRPr lang="en-US" sz="1200">
              <a:latin typeface="Times" pitchFamily="18" charset="0"/>
              <a:cs typeface="Times New Roman" pitchFamily="18" charset="0"/>
            </a:endParaRPr>
          </a:p>
        </p:txBody>
      </p:sp>
      <p:sp>
        <p:nvSpPr>
          <p:cNvPr id="68615" name="TextBox 9"/>
          <p:cNvSpPr txBox="1">
            <a:spLocks noChangeArrowheads="1"/>
          </p:cNvSpPr>
          <p:nvPr/>
        </p:nvSpPr>
        <p:spPr bwMode="auto">
          <a:xfrm>
            <a:off x="2590800" y="152400"/>
            <a:ext cx="5943600" cy="523875"/>
          </a:xfrm>
          <a:prstGeom prst="rect">
            <a:avLst/>
          </a:prstGeom>
          <a:noFill/>
          <a:ln w="9525">
            <a:noFill/>
            <a:miter lim="800000"/>
            <a:headEnd/>
            <a:tailEnd/>
          </a:ln>
        </p:spPr>
        <p:txBody>
          <a:bodyPr>
            <a:spAutoFit/>
          </a:bodyPr>
          <a:lstStyle/>
          <a:p>
            <a:r>
              <a:rPr lang="en-US" sz="2800">
                <a:solidFill>
                  <a:srgbClr val="0000FF"/>
                </a:solidFill>
              </a:rPr>
              <a:t>  </a:t>
            </a:r>
            <a:r>
              <a:rPr lang="en-US" sz="2800"/>
              <a:t>What the Expert Are Saying Now</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1676400" y="228600"/>
            <a:ext cx="5562600" cy="762000"/>
          </a:xfrm>
        </p:spPr>
        <p:txBody>
          <a:bodyPr lIns="0" tIns="0" rIns="0" bIns="0" anchor="t"/>
          <a:lstStyle/>
          <a:p>
            <a:r>
              <a:rPr lang="en-US" smtClean="0">
                <a:solidFill>
                  <a:schemeClr val="tx2"/>
                </a:solidFill>
                <a:latin typeface="Times New Roman" pitchFamily="18" charset="0"/>
                <a:cs typeface="Times New Roman" pitchFamily="18" charset="0"/>
              </a:rPr>
              <a:t>               </a:t>
            </a:r>
            <a:r>
              <a:rPr lang="en-US" smtClean="0">
                <a:solidFill>
                  <a:schemeClr val="tx2"/>
                </a:solidFill>
                <a:cs typeface="Times New Roman" pitchFamily="18" charset="0"/>
              </a:rPr>
              <a:t>What Do We Do?</a:t>
            </a:r>
          </a:p>
        </p:txBody>
      </p:sp>
      <p:sp>
        <p:nvSpPr>
          <p:cNvPr id="69634" name="Content Placeholder 2"/>
          <p:cNvSpPr>
            <a:spLocks noGrp="1"/>
          </p:cNvSpPr>
          <p:nvPr>
            <p:ph idx="4294967295"/>
          </p:nvPr>
        </p:nvSpPr>
        <p:spPr>
          <a:xfrm>
            <a:off x="228600" y="838200"/>
            <a:ext cx="8763000" cy="6019800"/>
          </a:xfrm>
        </p:spPr>
        <p:txBody>
          <a:bodyPr lIns="0" tIns="0" rIns="0" bIns="0"/>
          <a:lstStyle/>
          <a:p>
            <a:pPr>
              <a:buFontTx/>
              <a:buNone/>
            </a:pPr>
            <a:r>
              <a:rPr lang="en-US" sz="2400" b="1" smtClean="0"/>
              <a:t>     </a:t>
            </a:r>
          </a:p>
          <a:p>
            <a:pPr>
              <a:buFontTx/>
              <a:buNone/>
            </a:pPr>
            <a:r>
              <a:rPr lang="en-US" sz="2400" b="1" smtClean="0"/>
              <a:t>     We acquire customers for the world's leading brands</a:t>
            </a:r>
          </a:p>
          <a:p>
            <a:pPr>
              <a:buFontTx/>
              <a:buNone/>
            </a:pPr>
            <a:r>
              <a:rPr lang="en-US" sz="2400" smtClean="0"/>
              <a:t>     in home and business services; and </a:t>
            </a:r>
            <a:r>
              <a:rPr lang="en-US" sz="2400" smtClean="0">
                <a:solidFill>
                  <a:schemeClr val="accent2"/>
                </a:solidFill>
              </a:rPr>
              <a:t>we help those who are</a:t>
            </a:r>
          </a:p>
          <a:p>
            <a:pPr>
              <a:buFontTx/>
              <a:buNone/>
            </a:pPr>
            <a:r>
              <a:rPr lang="en-US" sz="2400" smtClean="0">
                <a:solidFill>
                  <a:schemeClr val="accent2"/>
                </a:solidFill>
              </a:rPr>
              <a:t>     ready, willing and able to make extra $500-$1000 per month,   </a:t>
            </a:r>
          </a:p>
          <a:p>
            <a:pPr>
              <a:buFontTx/>
              <a:buNone/>
            </a:pPr>
            <a:r>
              <a:rPr lang="en-US" sz="2400" smtClean="0">
                <a:solidFill>
                  <a:schemeClr val="accent2"/>
                </a:solidFill>
              </a:rPr>
              <a:t>     per week, or per day.</a:t>
            </a:r>
            <a:endParaRPr lang="en-US" sz="2400" smtClean="0"/>
          </a:p>
          <a:p>
            <a:pPr>
              <a:buFontTx/>
              <a:buNone/>
            </a:pPr>
            <a:endParaRPr lang="en-US" sz="2400" smtClean="0"/>
          </a:p>
          <a:p>
            <a:pPr>
              <a:buFontTx/>
              <a:buNone/>
            </a:pPr>
            <a:endParaRPr lang="en-US" sz="2400" smtClean="0"/>
          </a:p>
          <a:p>
            <a:pPr>
              <a:buFontTx/>
              <a:buNone/>
            </a:pPr>
            <a:endParaRPr lang="en-US" sz="2400" smtClean="0"/>
          </a:p>
        </p:txBody>
      </p:sp>
      <p:pic>
        <p:nvPicPr>
          <p:cNvPr id="69635" name="Picture 4" descr="directv_detail"/>
          <p:cNvPicPr>
            <a:picLocks noChangeAspect="1" noChangeArrowheads="1"/>
          </p:cNvPicPr>
          <p:nvPr/>
        </p:nvPicPr>
        <p:blipFill>
          <a:blip r:embed="rId3"/>
          <a:srcRect/>
          <a:stretch>
            <a:fillRect/>
          </a:stretch>
        </p:blipFill>
        <p:spPr bwMode="auto">
          <a:xfrm>
            <a:off x="1143000" y="3657600"/>
            <a:ext cx="1600200" cy="1371600"/>
          </a:xfrm>
          <a:prstGeom prst="rect">
            <a:avLst/>
          </a:prstGeom>
          <a:noFill/>
          <a:ln w="9525">
            <a:noFill/>
            <a:miter lim="800000"/>
            <a:headEnd/>
            <a:tailEnd/>
          </a:ln>
        </p:spPr>
      </p:pic>
      <p:pic>
        <p:nvPicPr>
          <p:cNvPr id="69636" name="Picture 8"/>
          <p:cNvPicPr>
            <a:picLocks noChangeAspect="1" noChangeArrowheads="1"/>
          </p:cNvPicPr>
          <p:nvPr/>
        </p:nvPicPr>
        <p:blipFill>
          <a:blip r:embed="rId4"/>
          <a:srcRect/>
          <a:stretch>
            <a:fillRect/>
          </a:stretch>
        </p:blipFill>
        <p:spPr bwMode="auto">
          <a:xfrm>
            <a:off x="3124200" y="3276600"/>
            <a:ext cx="2822575" cy="1905000"/>
          </a:xfrm>
          <a:prstGeom prst="rect">
            <a:avLst/>
          </a:prstGeom>
          <a:noFill/>
          <a:ln w="9525">
            <a:noFill/>
            <a:miter lim="800000"/>
            <a:headEnd/>
            <a:tailEnd/>
          </a:ln>
        </p:spPr>
      </p:pic>
      <p:pic>
        <p:nvPicPr>
          <p:cNvPr id="69637" name="Picture 5" descr="Verizon-logo.gif"/>
          <p:cNvPicPr>
            <a:picLocks noChangeAspect="1"/>
          </p:cNvPicPr>
          <p:nvPr/>
        </p:nvPicPr>
        <p:blipFill>
          <a:blip r:embed="rId5"/>
          <a:srcRect/>
          <a:stretch>
            <a:fillRect/>
          </a:stretch>
        </p:blipFill>
        <p:spPr bwMode="auto">
          <a:xfrm>
            <a:off x="6248400" y="3581400"/>
            <a:ext cx="2154238" cy="1262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a:xfrm>
            <a:off x="1524000" y="228600"/>
            <a:ext cx="5791200" cy="762000"/>
          </a:xfrm>
        </p:spPr>
        <p:txBody>
          <a:bodyPr lIns="0" tIns="0" rIns="0" bIns="0" anchor="t"/>
          <a:lstStyle/>
          <a:p>
            <a:r>
              <a:rPr lang="en-US" b="1" smtClean="0">
                <a:solidFill>
                  <a:schemeClr val="tx2"/>
                </a:solidFill>
                <a:cs typeface="Times New Roman" pitchFamily="18" charset="0"/>
              </a:rPr>
              <a:t>              </a:t>
            </a:r>
            <a:r>
              <a:rPr lang="en-US" smtClean="0">
                <a:solidFill>
                  <a:schemeClr val="tx2"/>
                </a:solidFill>
                <a:cs typeface="Times New Roman" pitchFamily="18" charset="0"/>
              </a:rPr>
              <a:t>Vision Statement</a:t>
            </a:r>
            <a:r>
              <a:rPr lang="en-US" smtClean="0">
                <a:solidFill>
                  <a:schemeClr val="tx2"/>
                </a:solidFill>
                <a:latin typeface="Times New Roman" pitchFamily="18" charset="0"/>
                <a:cs typeface="Times New Roman" pitchFamily="18" charset="0"/>
              </a:rPr>
              <a:t> </a:t>
            </a:r>
          </a:p>
        </p:txBody>
      </p:sp>
      <p:sp>
        <p:nvSpPr>
          <p:cNvPr id="71682" name="Rectangle 4"/>
          <p:cNvSpPr>
            <a:spLocks noChangeArrowheads="1"/>
          </p:cNvSpPr>
          <p:nvPr/>
        </p:nvSpPr>
        <p:spPr bwMode="auto">
          <a:xfrm>
            <a:off x="152400" y="990600"/>
            <a:ext cx="8610600" cy="4340225"/>
          </a:xfrm>
          <a:prstGeom prst="rect">
            <a:avLst/>
          </a:prstGeom>
          <a:noFill/>
          <a:ln w="9525">
            <a:noFill/>
            <a:miter lim="800000"/>
            <a:headEnd/>
            <a:tailEnd/>
          </a:ln>
        </p:spPr>
        <p:txBody>
          <a:bodyPr>
            <a:spAutoFit/>
          </a:bodyPr>
          <a:lstStyle/>
          <a:p>
            <a:pPr algn="ctr"/>
            <a:r>
              <a:rPr lang="en-US" sz="2400" b="1">
                <a:solidFill>
                  <a:schemeClr val="accent2"/>
                </a:solidFill>
              </a:rPr>
              <a:t>       Our Vision</a:t>
            </a:r>
          </a:p>
          <a:p>
            <a:pPr algn="ctr"/>
            <a:endParaRPr lang="en-US" sz="2400" b="1">
              <a:solidFill>
                <a:schemeClr val="accent2"/>
              </a:solidFill>
            </a:endParaRPr>
          </a:p>
          <a:p>
            <a:pPr algn="ctr"/>
            <a:r>
              <a:rPr lang="en-US" sz="2400" b="1">
                <a:solidFill>
                  <a:schemeClr val="accent2"/>
                </a:solidFill>
              </a:rPr>
              <a:t>     The future of </a:t>
            </a:r>
            <a:r>
              <a:rPr lang="en-US" sz="2400" b="1">
                <a:solidFill>
                  <a:srgbClr val="FF0000"/>
                </a:solidFill>
              </a:rPr>
              <a:t>4G wireless &amp; Satelite TV</a:t>
            </a:r>
            <a:r>
              <a:rPr lang="en-US" sz="2400" b="1">
                <a:solidFill>
                  <a:schemeClr val="accent2"/>
                </a:solidFill>
              </a:rPr>
              <a:t> distribution </a:t>
            </a:r>
          </a:p>
          <a:p>
            <a:pPr algn="ctr"/>
            <a:r>
              <a:rPr lang="en-US" sz="2400" b="1">
                <a:solidFill>
                  <a:schemeClr val="accent2"/>
                </a:solidFill>
              </a:rPr>
              <a:t>is Vodaplex</a:t>
            </a:r>
          </a:p>
          <a:p>
            <a:pPr algn="ctr"/>
            <a:endParaRPr lang="en-US" sz="2000" b="1"/>
          </a:p>
          <a:p>
            <a:pPr algn="ctr"/>
            <a:r>
              <a:rPr lang="en-US" sz="2000"/>
              <a:t>No other companies can match our capabilities and scale. </a:t>
            </a:r>
          </a:p>
          <a:p>
            <a:pPr algn="ctr"/>
            <a:endParaRPr lang="en-US" sz="2000"/>
          </a:p>
          <a:p>
            <a:pPr algn="ctr"/>
            <a:r>
              <a:rPr lang="en-US" sz="2000"/>
              <a:t>             At Vodaplex we are fully focused on being the best at what we do. </a:t>
            </a:r>
          </a:p>
          <a:p>
            <a:pPr algn="ctr"/>
            <a:endParaRPr lang="en-US" sz="2000"/>
          </a:p>
          <a:p>
            <a:pPr algn="ctr"/>
            <a:r>
              <a:rPr lang="en-US" sz="2000"/>
              <a:t>         As a result our vision can be clarified in one singular statement:</a:t>
            </a:r>
          </a:p>
          <a:p>
            <a:pPr algn="ctr"/>
            <a:endParaRPr lang="en-US" sz="2000"/>
          </a:p>
          <a:p>
            <a:pPr algn="ctr"/>
            <a:r>
              <a:rPr lang="en-US" sz="2000" b="1"/>
              <a:t>         We will be the global leader in 4G wireless distribution and      satellite sales, creating opportunity for generations</a:t>
            </a:r>
            <a:endParaRPr lang="en-US" sz="2000"/>
          </a:p>
        </p:txBody>
      </p:sp>
      <p:pic>
        <p:nvPicPr>
          <p:cNvPr id="71683" name="Picture 5" descr="spt_bnr_600_howCanWeHelp"/>
          <p:cNvPicPr>
            <a:picLocks noChangeAspect="1" noChangeArrowheads="1"/>
          </p:cNvPicPr>
          <p:nvPr/>
        </p:nvPicPr>
        <p:blipFill>
          <a:blip r:embed="rId3"/>
          <a:srcRect/>
          <a:stretch>
            <a:fillRect/>
          </a:stretch>
        </p:blipFill>
        <p:spPr bwMode="auto">
          <a:xfrm>
            <a:off x="1828800" y="5638800"/>
            <a:ext cx="57150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Vodaplex Logo"/>
          <p:cNvPicPr>
            <a:picLocks noChangeAspect="1" noChangeArrowheads="1"/>
          </p:cNvPicPr>
          <p:nvPr/>
        </p:nvPicPr>
        <p:blipFill>
          <a:blip r:embed="rId2"/>
          <a:srcRect/>
          <a:stretch>
            <a:fillRect/>
          </a:stretch>
        </p:blipFill>
        <p:spPr bwMode="auto">
          <a:xfrm>
            <a:off x="2514600" y="1524000"/>
            <a:ext cx="4000500" cy="1454150"/>
          </a:xfrm>
          <a:prstGeom prst="rect">
            <a:avLst/>
          </a:prstGeom>
          <a:noFill/>
          <a:ln w="9525">
            <a:noFill/>
            <a:miter lim="800000"/>
            <a:headEnd/>
            <a:tailEnd/>
          </a:ln>
        </p:spPr>
      </p:pic>
      <p:sp>
        <p:nvSpPr>
          <p:cNvPr id="73730" name="Text Box 4"/>
          <p:cNvSpPr txBox="1">
            <a:spLocks noChangeArrowheads="1"/>
          </p:cNvSpPr>
          <p:nvPr/>
        </p:nvSpPr>
        <p:spPr bwMode="auto">
          <a:xfrm>
            <a:off x="2286000" y="3657600"/>
            <a:ext cx="4518025" cy="523875"/>
          </a:xfrm>
          <a:prstGeom prst="rect">
            <a:avLst/>
          </a:prstGeom>
          <a:noFill/>
          <a:ln w="9525">
            <a:noFill/>
            <a:miter lim="800000"/>
            <a:headEnd/>
            <a:tailEnd/>
          </a:ln>
          <a:effectLst>
            <a:prstShdw prst="shdw17" dist="17961" dir="2700000">
              <a:srgbClr val="708688"/>
            </a:prstShdw>
          </a:effectLst>
        </p:spPr>
        <p:txBody>
          <a:bodyPr>
            <a:spAutoFit/>
          </a:bodyPr>
          <a:lstStyle/>
          <a:p>
            <a:pPr algn="ctr"/>
            <a:r>
              <a:rPr lang="en-US" sz="2800" b="1">
                <a:latin typeface="Times New Roman" pitchFamily="18" charset="0"/>
                <a:ea typeface="MS PGothic" pitchFamily="34" charset="-128"/>
                <a:cs typeface="Times New Roman" pitchFamily="18" charset="0"/>
              </a:rPr>
              <a:t>DirecTV Product Offering</a:t>
            </a:r>
          </a:p>
        </p:txBody>
      </p:sp>
      <p:pic>
        <p:nvPicPr>
          <p:cNvPr id="73731" name="Picture 6" descr="Products"/>
          <p:cNvPicPr>
            <a:picLocks noChangeAspect="1" noChangeArrowheads="1"/>
          </p:cNvPicPr>
          <p:nvPr/>
        </p:nvPicPr>
        <p:blipFill>
          <a:blip r:embed="rId3"/>
          <a:srcRect/>
          <a:stretch>
            <a:fillRect/>
          </a:stretch>
        </p:blipFill>
        <p:spPr bwMode="auto">
          <a:xfrm>
            <a:off x="1752600" y="4648200"/>
            <a:ext cx="5715000" cy="119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ctrTitle" idx="4294967295"/>
          </p:nvPr>
        </p:nvSpPr>
        <p:spPr>
          <a:xfrm>
            <a:off x="685800" y="2130425"/>
            <a:ext cx="7772400" cy="1470025"/>
          </a:xfrm>
        </p:spPr>
        <p:txBody>
          <a:bodyPr/>
          <a:lstStyle/>
          <a:p>
            <a:pPr eaLnBrk="1" hangingPunct="1"/>
            <a:r>
              <a:rPr lang="en-US" smtClean="0"/>
              <a:t>Vodaplex</a:t>
            </a:r>
          </a:p>
        </p:txBody>
      </p:sp>
      <p:sp>
        <p:nvSpPr>
          <p:cNvPr id="74754" name="Rectangle 3"/>
          <p:cNvSpPr>
            <a:spLocks noGrp="1" noChangeArrowheads="1"/>
          </p:cNvSpPr>
          <p:nvPr>
            <p:ph type="subTitle" idx="4294967295"/>
          </p:nvPr>
        </p:nvSpPr>
        <p:spPr>
          <a:xfrm>
            <a:off x="1016000" y="3878263"/>
            <a:ext cx="7112000" cy="2330450"/>
          </a:xfrm>
        </p:spPr>
        <p:txBody>
          <a:bodyPr/>
          <a:lstStyle/>
          <a:p>
            <a:pPr marL="0" indent="0" algn="ctr" eaLnBrk="1" hangingPunct="1">
              <a:buFontTx/>
              <a:buNone/>
            </a:pPr>
            <a:endParaRPr lang="en-US" smtClean="0"/>
          </a:p>
        </p:txBody>
      </p:sp>
      <p:pic>
        <p:nvPicPr>
          <p:cNvPr id="74755" name="Picture 4" descr="1_1"/>
          <p:cNvPicPr>
            <a:picLocks noChangeAspect="1" noChangeArrowheads="1"/>
          </p:cNvPicPr>
          <p:nvPr/>
        </p:nvPicPr>
        <p:blipFill>
          <a:blip r:embed="rId3"/>
          <a:srcRect/>
          <a:stretch>
            <a:fillRect/>
          </a:stretch>
        </p:blipFill>
        <p:spPr bwMode="auto">
          <a:xfrm>
            <a:off x="0" y="647700"/>
            <a:ext cx="9229725" cy="6210300"/>
          </a:xfrm>
          <a:prstGeom prst="rect">
            <a:avLst/>
          </a:prstGeom>
          <a:noFill/>
          <a:ln w="9525">
            <a:noFill/>
            <a:miter lim="800000"/>
            <a:headEnd/>
            <a:tailEnd/>
          </a:ln>
        </p:spPr>
      </p:pic>
      <p:pic>
        <p:nvPicPr>
          <p:cNvPr id="74756" name="Picture 5" descr="1_2"/>
          <p:cNvPicPr>
            <a:picLocks noChangeAspect="1" noChangeArrowheads="1"/>
          </p:cNvPicPr>
          <p:nvPr/>
        </p:nvPicPr>
        <p:blipFill>
          <a:blip r:embed="rId4"/>
          <a:srcRect/>
          <a:stretch>
            <a:fillRect/>
          </a:stretch>
        </p:blipFill>
        <p:spPr bwMode="auto">
          <a:xfrm>
            <a:off x="7277100" y="5334000"/>
            <a:ext cx="1866900" cy="1866900"/>
          </a:xfrm>
          <a:prstGeom prst="rect">
            <a:avLst/>
          </a:prstGeom>
          <a:noFill/>
          <a:ln w="9525">
            <a:noFill/>
            <a:miter lim="800000"/>
            <a:headEnd/>
            <a:tailEnd/>
          </a:ln>
        </p:spPr>
      </p:pic>
      <p:sp>
        <p:nvSpPr>
          <p:cNvPr id="74757" name="Text Box 6"/>
          <p:cNvSpPr txBox="1">
            <a:spLocks noChangeArrowheads="1"/>
          </p:cNvSpPr>
          <p:nvPr/>
        </p:nvSpPr>
        <p:spPr bwMode="auto">
          <a:xfrm>
            <a:off x="2057400" y="76200"/>
            <a:ext cx="6400800" cy="519113"/>
          </a:xfrm>
          <a:prstGeom prst="rect">
            <a:avLst/>
          </a:prstGeom>
          <a:noFill/>
          <a:ln w="9525">
            <a:noFill/>
            <a:miter lim="800000"/>
            <a:headEnd/>
            <a:tailEnd/>
          </a:ln>
        </p:spPr>
        <p:txBody>
          <a:bodyPr>
            <a:spAutoFit/>
          </a:bodyPr>
          <a:lstStyle/>
          <a:p>
            <a:pPr algn="ctr"/>
            <a:r>
              <a:rPr lang="en-US" sz="2800">
                <a:cs typeface="Times New Roman" pitchFamily="18" charset="0"/>
              </a:rPr>
              <a:t>DirecTV Products</a:t>
            </a:r>
            <a:r>
              <a:rPr lang="en-US" sz="28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algn="l"/>
            <a:r>
              <a:rPr lang="en-US" smtClean="0"/>
              <a:t>                   Why Direct TV</a:t>
            </a:r>
          </a:p>
        </p:txBody>
      </p:sp>
      <p:sp>
        <p:nvSpPr>
          <p:cNvPr id="29699" name="Rectangle 3"/>
          <p:cNvSpPr>
            <a:spLocks noGrp="1" noChangeArrowheads="1"/>
          </p:cNvSpPr>
          <p:nvPr>
            <p:ph type="body" idx="1"/>
          </p:nvPr>
        </p:nvSpPr>
        <p:spPr>
          <a:xfrm>
            <a:off x="0" y="838268"/>
            <a:ext cx="9144000" cy="6019731"/>
          </a:xfrm>
          <a:gradFill>
            <a:gsLst>
              <a:gs pos="0">
                <a:srgbClr val="5E9EFF">
                  <a:alpha val="32999"/>
                </a:srgbClr>
              </a:gs>
              <a:gs pos="39999">
                <a:srgbClr val="85C2FF">
                  <a:alpha val="43399"/>
                </a:srgbClr>
              </a:gs>
              <a:gs pos="70000">
                <a:srgbClr val="C4D6EB">
                  <a:alpha val="51199"/>
                </a:srgbClr>
              </a:gs>
              <a:gs pos="100000">
                <a:srgbClr val="FFEBFA">
                  <a:alpha val="59000"/>
                </a:srgbClr>
              </a:gs>
            </a:gsLst>
          </a:gradFill>
        </p:spPr>
        <p:txBody>
          <a:bodyPr/>
          <a:lstStyle/>
          <a:p>
            <a:pPr marL="609600" indent="-609600" algn="ctr">
              <a:buFontTx/>
              <a:buNone/>
              <a:defRPr/>
            </a:pPr>
            <a:endParaRPr lang="en-US" b="1" baseline="-25000" dirty="0" smtClean="0"/>
          </a:p>
          <a:p>
            <a:pPr marL="609600" indent="-609600" algn="ctr">
              <a:buFontTx/>
              <a:buNone/>
              <a:defRPr/>
            </a:pPr>
            <a:r>
              <a:rPr lang="en-US" sz="2400" b="1" dirty="0" smtClean="0">
                <a:solidFill>
                  <a:srgbClr val="FF0000"/>
                </a:solidFill>
              </a:rPr>
              <a:t>DIRECTV offers the best overall television experience</a:t>
            </a:r>
          </a:p>
          <a:p>
            <a:pPr marL="609600" indent="-609600" algn="ctr">
              <a:buFontTx/>
              <a:buNone/>
              <a:defRPr/>
            </a:pPr>
            <a:r>
              <a:rPr lang="en-US" b="1" baseline="-25000" dirty="0" smtClean="0"/>
              <a:t>True HD Signaling (1080P)</a:t>
            </a:r>
          </a:p>
          <a:p>
            <a:pPr marL="609600" indent="-609600" algn="ctr">
              <a:buFontTx/>
              <a:buNone/>
              <a:defRPr/>
            </a:pPr>
            <a:r>
              <a:rPr lang="en-US" b="1" baseline="-25000" dirty="0" smtClean="0"/>
              <a:t>Dolby Digital 5.1 Surround Sound</a:t>
            </a:r>
          </a:p>
          <a:p>
            <a:pPr marL="609600" indent="-609600" algn="ctr">
              <a:buFontTx/>
              <a:buNone/>
              <a:defRPr/>
            </a:pPr>
            <a:r>
              <a:rPr lang="en-US" b="1" baseline="-25000" dirty="0" smtClean="0"/>
              <a:t>More Programming (Choose 210+ OR 285+ Channels)</a:t>
            </a:r>
          </a:p>
          <a:p>
            <a:pPr marL="609600" indent="-609600" algn="ctr">
              <a:buFontTx/>
              <a:buNone/>
              <a:defRPr/>
            </a:pPr>
            <a:r>
              <a:rPr lang="en-US" b="1" baseline="-25000" dirty="0" smtClean="0"/>
              <a:t>Lower Cost (Compared to Your Existing Cable Bill!)</a:t>
            </a:r>
          </a:p>
          <a:p>
            <a:pPr marL="609600" indent="-609600" algn="ctr">
              <a:buFontTx/>
              <a:buNone/>
              <a:defRPr/>
            </a:pPr>
            <a:r>
              <a:rPr lang="en-US" b="1" baseline="-25000" dirty="0" smtClean="0"/>
              <a:t>Remote Demonstration from Smart Phone/Laptop</a:t>
            </a:r>
          </a:p>
          <a:p>
            <a:pPr marL="609600" indent="-609600" algn="ctr">
              <a:buFontTx/>
              <a:buNone/>
              <a:defRPr/>
            </a:pPr>
            <a:r>
              <a:rPr lang="en-US" b="1" baseline="-25000" dirty="0" smtClean="0"/>
              <a:t>Remote Access to Your HD DVR</a:t>
            </a:r>
          </a:p>
          <a:p>
            <a:pPr marL="609600" indent="-609600" algn="ctr">
              <a:buFontTx/>
              <a:buNone/>
              <a:defRPr/>
            </a:pPr>
            <a:r>
              <a:rPr lang="en-US" b="1" baseline="-25000" dirty="0" smtClean="0"/>
              <a:t>Remote Viewing of Content from any Internet </a:t>
            </a:r>
          </a:p>
          <a:p>
            <a:pPr marL="609600" indent="-609600" algn="ctr">
              <a:buFontTx/>
              <a:buNone/>
              <a:defRPr/>
            </a:pPr>
            <a:r>
              <a:rPr lang="en-US" b="1" baseline="-25000" dirty="0" smtClean="0"/>
              <a:t>Most international Programming</a:t>
            </a:r>
          </a:p>
          <a:p>
            <a:pPr marL="609600" indent="-609600" algn="ctr">
              <a:buFontTx/>
              <a:buNone/>
              <a:defRPr/>
            </a:pPr>
            <a:r>
              <a:rPr lang="en-US" b="1" baseline="-25000" dirty="0" smtClean="0"/>
              <a:t>Most HD Content</a:t>
            </a:r>
          </a:p>
          <a:p>
            <a:pPr marL="609600" indent="-609600" algn="ctr">
              <a:buFontTx/>
              <a:buNone/>
              <a:defRPr/>
            </a:pPr>
            <a:r>
              <a:rPr lang="en-US" b="1" baseline="-25000" dirty="0" smtClean="0"/>
              <a:t>Most Sports Programming</a:t>
            </a:r>
          </a:p>
          <a:p>
            <a:pPr marL="609600" indent="-609600" algn="ctr">
              <a:buFontTx/>
              <a:buNone/>
              <a:defRPr/>
            </a:pPr>
            <a:r>
              <a:rPr lang="en-US" b="1" baseline="-25000" dirty="0" smtClean="0"/>
              <a:t>    Most On Demand content </a:t>
            </a:r>
          </a:p>
          <a:p>
            <a:pPr marL="609600" indent="-609600" algn="ctr">
              <a:buFontTx/>
              <a:buNone/>
              <a:defRPr/>
            </a:pPr>
            <a:r>
              <a:rPr lang="en-US" b="1" baseline="-25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 calcmode="lin" valueType="num">
                                      <p:cBhvr additive="base">
                                        <p:cTn id="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9699">
                                            <p:txEl>
                                              <p:pRg st="5" end="5"/>
                                            </p:txEl>
                                          </p:spTgt>
                                        </p:tgtEl>
                                        <p:attrNameLst>
                                          <p:attrName>style.visibility</p:attrName>
                                        </p:attrNameLst>
                                      </p:cBhvr>
                                      <p:to>
                                        <p:strVal val="visible"/>
                                      </p:to>
                                    </p:set>
                                    <p:anim calcmode="lin" valueType="num">
                                      <p:cBhvr additive="base">
                                        <p:cTn id="31"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calcmode="lin" valueType="num">
                                      <p:cBhvr additive="base">
                                        <p:cTn id="37"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29699">
                                            <p:txEl>
                                              <p:pRg st="7" end="7"/>
                                            </p:txEl>
                                          </p:spTgt>
                                        </p:tgtEl>
                                        <p:attrNameLst>
                                          <p:attrName>style.visibility</p:attrName>
                                        </p:attrNameLst>
                                      </p:cBhvr>
                                      <p:to>
                                        <p:strVal val="visible"/>
                                      </p:to>
                                    </p:set>
                                    <p:anim calcmode="lin" valueType="num">
                                      <p:cBhvr additive="base">
                                        <p:cTn id="43"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29699">
                                            <p:txEl>
                                              <p:pRg st="8" end="8"/>
                                            </p:txEl>
                                          </p:spTgt>
                                        </p:tgtEl>
                                        <p:attrNameLst>
                                          <p:attrName>style.visibility</p:attrName>
                                        </p:attrNameLst>
                                      </p:cBhvr>
                                      <p:to>
                                        <p:strVal val="visible"/>
                                      </p:to>
                                    </p:set>
                                    <p:anim calcmode="lin" valueType="num">
                                      <p:cBhvr additive="base">
                                        <p:cTn id="49"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699">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29699">
                                            <p:txEl>
                                              <p:pRg st="9" end="9"/>
                                            </p:txEl>
                                          </p:spTgt>
                                        </p:tgtEl>
                                        <p:attrNameLst>
                                          <p:attrName>style.visibility</p:attrName>
                                        </p:attrNameLst>
                                      </p:cBhvr>
                                      <p:to>
                                        <p:strVal val="visible"/>
                                      </p:to>
                                    </p:set>
                                    <p:anim calcmode="lin" valueType="num">
                                      <p:cBhvr additive="base">
                                        <p:cTn id="55"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9699">
                                            <p:txEl>
                                              <p:pRg st="10" end="10"/>
                                            </p:txEl>
                                          </p:spTgt>
                                        </p:tgtEl>
                                        <p:attrNameLst>
                                          <p:attrName>style.visibility</p:attrName>
                                        </p:attrNameLst>
                                      </p:cBhvr>
                                      <p:to>
                                        <p:strVal val="visible"/>
                                      </p:to>
                                    </p:set>
                                    <p:anim calcmode="lin" valueType="num">
                                      <p:cBhvr additive="base">
                                        <p:cTn id="61"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9699">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29699">
                                            <p:txEl>
                                              <p:pRg st="11" end="11"/>
                                            </p:txEl>
                                          </p:spTgt>
                                        </p:tgtEl>
                                        <p:attrNameLst>
                                          <p:attrName>style.visibility</p:attrName>
                                        </p:attrNameLst>
                                      </p:cBhvr>
                                      <p:to>
                                        <p:strVal val="visible"/>
                                      </p:to>
                                    </p:set>
                                    <p:anim calcmode="lin" valueType="num">
                                      <p:cBhvr additive="base">
                                        <p:cTn id="67" dur="500" fill="hold"/>
                                        <p:tgtEl>
                                          <p:spTgt spid="29699">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9699">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29699">
                                            <p:txEl>
                                              <p:pRg st="12" end="12"/>
                                            </p:txEl>
                                          </p:spTgt>
                                        </p:tgtEl>
                                        <p:attrNameLst>
                                          <p:attrName>style.visibility</p:attrName>
                                        </p:attrNameLst>
                                      </p:cBhvr>
                                      <p:to>
                                        <p:strVal val="visible"/>
                                      </p:to>
                                    </p:set>
                                    <p:anim calcmode="lin" valueType="num">
                                      <p:cBhvr additive="base">
                                        <p:cTn id="73" dur="500" fill="hold"/>
                                        <p:tgtEl>
                                          <p:spTgt spid="29699">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9699">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29699">
                                            <p:txEl>
                                              <p:pRg st="13" end="13"/>
                                            </p:txEl>
                                          </p:spTgt>
                                        </p:tgtEl>
                                        <p:attrNameLst>
                                          <p:attrName>style.visibility</p:attrName>
                                        </p:attrNameLst>
                                      </p:cBhvr>
                                      <p:to>
                                        <p:strVal val="visible"/>
                                      </p:to>
                                    </p:set>
                                    <p:anim calcmode="lin" valueType="num">
                                      <p:cBhvr additive="base">
                                        <p:cTn id="79" dur="500" fill="hold"/>
                                        <p:tgtEl>
                                          <p:spTgt spid="29699">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9699">
                                            <p:txEl>
                                              <p:pRg st="13" end="1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rixbox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rixbox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trixbox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rixbox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rixbox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rixbox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rixbox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rixbox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rixbox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rixbox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rixbox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rixbox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rixbox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rixbox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7909</TotalTime>
  <Pages>0</Pages>
  <Words>1783</Words>
  <Characters>0</Characters>
  <Application>Microsoft Office PowerPoint</Application>
  <DocSecurity>0</DocSecurity>
  <PresentationFormat>On-screen Show (4:3)</PresentationFormat>
  <Lines>0</Lines>
  <Paragraphs>465</Paragraphs>
  <Slides>39</Slides>
  <Notes>15</Notes>
  <HiddenSlides>0</HiddenSlides>
  <MMClips>1</MMClips>
  <ScaleCrop>false</ScaleCrop>
  <HeadingPairs>
    <vt:vector size="6" baseType="variant">
      <vt:variant>
        <vt:lpstr>Fonts Used</vt:lpstr>
      </vt:variant>
      <vt:variant>
        <vt:i4>10</vt:i4>
      </vt:variant>
      <vt:variant>
        <vt:lpstr>Design Template</vt:lpstr>
      </vt:variant>
      <vt:variant>
        <vt:i4>6</vt:i4>
      </vt:variant>
      <vt:variant>
        <vt:lpstr>Slide Titles</vt:lpstr>
      </vt:variant>
      <vt:variant>
        <vt:i4>39</vt:i4>
      </vt:variant>
    </vt:vector>
  </HeadingPairs>
  <TitlesOfParts>
    <vt:vector size="55" baseType="lpstr">
      <vt:lpstr>Arial</vt:lpstr>
      <vt:lpstr>MS PGothic</vt:lpstr>
      <vt:lpstr>Times New Roman</vt:lpstr>
      <vt:lpstr>Cambria</vt:lpstr>
      <vt:lpstr>Times</vt:lpstr>
      <vt:lpstr>Symbol</vt:lpstr>
      <vt:lpstr>Helvetica</vt:lpstr>
      <vt:lpstr>Wingdings</vt:lpstr>
      <vt:lpstr>Tahoma</vt:lpstr>
      <vt:lpstr>Calibri</vt:lpstr>
      <vt:lpstr>Custom Design</vt:lpstr>
      <vt:lpstr>2_trixboxTemplate</vt:lpstr>
      <vt:lpstr>3_Custom Design</vt:lpstr>
      <vt:lpstr>1_Custom Design</vt:lpstr>
      <vt:lpstr>4_Custom Design</vt:lpstr>
      <vt:lpstr>Custom Design</vt:lpstr>
      <vt:lpstr>Slide 1</vt:lpstr>
      <vt:lpstr>Slide 2</vt:lpstr>
      <vt:lpstr>  Who We Are?</vt:lpstr>
      <vt:lpstr>Slide 4</vt:lpstr>
      <vt:lpstr>               What Do We Do?</vt:lpstr>
      <vt:lpstr>              Vision Statement </vt:lpstr>
      <vt:lpstr>Slide 7</vt:lpstr>
      <vt:lpstr>Vodaplex</vt:lpstr>
      <vt:lpstr>                   Why Direct TV</vt:lpstr>
      <vt:lpstr>    DirecTV Revenue Streams</vt:lpstr>
      <vt:lpstr>              DirectTV Sprint (2011) Offers </vt:lpstr>
      <vt:lpstr>Slide 12</vt:lpstr>
      <vt:lpstr>Slide 13</vt:lpstr>
      <vt:lpstr>Slide 14</vt:lpstr>
      <vt:lpstr>Slide 15</vt:lpstr>
      <vt:lpstr>         America’s 1st 4G Phone  HTC EVO  (Great Value)  </vt:lpstr>
      <vt:lpstr>Slide 17</vt:lpstr>
      <vt:lpstr>Slide 18</vt:lpstr>
      <vt:lpstr>Verizon Background</vt:lpstr>
      <vt:lpstr>Slide 20</vt:lpstr>
      <vt:lpstr>Slide 21</vt:lpstr>
      <vt:lpstr>Slide 22</vt:lpstr>
      <vt:lpstr>Slide 23</vt:lpstr>
      <vt:lpstr>Small Business Wireless Solutions</vt:lpstr>
      <vt:lpstr>Slide 25</vt:lpstr>
      <vt:lpstr>Slide 26</vt:lpstr>
      <vt:lpstr>    Rank Advancement Plan </vt:lpstr>
      <vt:lpstr>               Compensation Plan (Get 1)                   </vt:lpstr>
      <vt:lpstr>               Compensation Plan (Get 2)                   </vt:lpstr>
      <vt:lpstr>                   Compensation Plan (Get 3)   </vt:lpstr>
      <vt:lpstr>                     Compensation Plan ($$$Pick 3)   </vt:lpstr>
      <vt:lpstr>Slide 32</vt:lpstr>
      <vt:lpstr>ND Income (Get 1)</vt:lpstr>
      <vt:lpstr>ND Income (Get 2)</vt:lpstr>
      <vt:lpstr>ND Income (Get 3)</vt:lpstr>
      <vt:lpstr>ND Income ($$$Pick 3)</vt:lpstr>
      <vt:lpstr>Slide 37</vt:lpstr>
      <vt:lpstr>Slide 38</vt:lpstr>
      <vt:lpstr>Slide 39</vt:lpstr>
    </vt:vector>
  </TitlesOfParts>
  <Company>Fonality</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Revolution Continues</dc:title>
  <dc:creator>Todd Spencer</dc:creator>
  <cp:lastModifiedBy>Glenn</cp:lastModifiedBy>
  <cp:revision>600</cp:revision>
  <cp:lastPrinted>1899-12-30T00:00:00Z</cp:lastPrinted>
  <dcterms:created xsi:type="dcterms:W3CDTF">2007-06-13T18:36:14Z</dcterms:created>
  <dcterms:modified xsi:type="dcterms:W3CDTF">2011-02-26T01:05:17Z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